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77" r:id="rId2"/>
    <p:sldId id="379" r:id="rId3"/>
    <p:sldId id="368" r:id="rId4"/>
    <p:sldId id="369" r:id="rId5"/>
    <p:sldId id="260" r:id="rId6"/>
    <p:sldId id="268" r:id="rId7"/>
    <p:sldId id="371" r:id="rId8"/>
    <p:sldId id="372" r:id="rId9"/>
    <p:sldId id="373" r:id="rId10"/>
    <p:sldId id="271" r:id="rId11"/>
    <p:sldId id="378" r:id="rId12"/>
    <p:sldId id="375" r:id="rId13"/>
    <p:sldId id="301" r:id="rId14"/>
    <p:sldId id="376" r:id="rId15"/>
    <p:sldId id="364" r:id="rId16"/>
    <p:sldId id="29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ie Haloin" initials="MH" lastIdx="1" clrIdx="0">
    <p:extLst>
      <p:ext uri="{19B8F6BF-5375-455C-9EA6-DF929625EA0E}">
        <p15:presenceInfo xmlns:p15="http://schemas.microsoft.com/office/powerpoint/2012/main" userId="40f669c53583777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216"/>
    <p:restoredTop sz="51161"/>
  </p:normalViewPr>
  <p:slideViewPr>
    <p:cSldViewPr snapToGrid="0" snapToObjects="1">
      <p:cViewPr varScale="1">
        <p:scale>
          <a:sx n="49" d="100"/>
          <a:sy n="49" d="100"/>
        </p:scale>
        <p:origin x="12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23T19:17:28.533"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9EBF25-2D60-984F-BC62-959B4429FBA0}" type="datetimeFigureOut">
              <a:rPr lang="en-US" smtClean="0"/>
              <a:t>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B0EEA6-9CEF-244D-A901-F3337A3A4E3A}" type="slidenum">
              <a:rPr lang="en-US" smtClean="0"/>
              <a:t>‹#›</a:t>
            </a:fld>
            <a:endParaRPr lang="en-US"/>
          </a:p>
        </p:txBody>
      </p:sp>
    </p:spTree>
    <p:extLst>
      <p:ext uri="{BB962C8B-B14F-4D97-AF65-F5344CB8AC3E}">
        <p14:creationId xmlns:p14="http://schemas.microsoft.com/office/powerpoint/2010/main" val="393916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00038A82-8BDC-9B4F-A658-C78DA4830C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C2D078FE-53FA-5945-853E-AF24251CA7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16387" name="Slide Number Placeholder 3">
            <a:extLst>
              <a:ext uri="{FF2B5EF4-FFF2-40B4-BE49-F238E27FC236}">
                <a16:creationId xmlns:a16="http://schemas.microsoft.com/office/drawing/2014/main" id="{EA7E3B22-6496-E74B-AA28-C61D677742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3D55C2C-F301-1144-AF96-511A5933E6E7}" type="slidenum">
              <a:rPr lang="en-US" altLang="en-US" smtClean="0"/>
              <a:pPr>
                <a:spcBef>
                  <a:spcPct val="0"/>
                </a:spcBef>
              </a:pPr>
              <a:t>1</a:t>
            </a:fld>
            <a:endParaRPr lang="en-US" altLang="en-US"/>
          </a:p>
        </p:txBody>
      </p:sp>
    </p:spTree>
    <p:extLst>
      <p:ext uri="{BB962C8B-B14F-4D97-AF65-F5344CB8AC3E}">
        <p14:creationId xmlns:p14="http://schemas.microsoft.com/office/powerpoint/2010/main" val="754654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BB65CBA2-3D0E-6746-A7A0-941A5CFE0F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6763F782-89F9-E940-80FE-EDBD8E5ADB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Be Prepared - </a:t>
            </a:r>
            <a:r>
              <a:rPr lang="en-US" altLang="en-US" dirty="0" err="1">
                <a:ea typeface="ＭＳ Ｐゴシック" panose="020B0600070205080204" pitchFamily="34" charset="-128"/>
              </a:rPr>
              <a:t>Brogsol</a:t>
            </a:r>
            <a:r>
              <a:rPr lang="en-US" altLang="en-US" dirty="0">
                <a:ea typeface="ＭＳ Ｐゴシック" panose="020B0600070205080204" pitchFamily="34" charset="-128"/>
              </a:rPr>
              <a:t> – For kids who love Jameson (Roller Girls) , </a:t>
            </a:r>
            <a:r>
              <a:rPr lang="en-US" altLang="en-US" dirty="0" err="1">
                <a:ea typeface="ＭＳ Ｐゴシック" panose="020B0600070205080204" pitchFamily="34" charset="-128"/>
              </a:rPr>
              <a:t>Telgemeir</a:t>
            </a:r>
            <a:r>
              <a:rPr lang="en-US" altLang="en-US" dirty="0">
                <a:ea typeface="ＭＳ Ｐゴシック" panose="020B0600070205080204" pitchFamily="34" charset="-128"/>
              </a:rPr>
              <a:t> (</a:t>
            </a:r>
            <a:r>
              <a:rPr lang="en-US" altLang="en-US" dirty="0" err="1">
                <a:ea typeface="ＭＳ Ｐゴシック" panose="020B0600070205080204" pitchFamily="34" charset="-128"/>
              </a:rPr>
              <a:t>Sisiters</a:t>
            </a:r>
            <a:r>
              <a:rPr lang="en-US" altLang="en-US" dirty="0">
                <a:ea typeface="ＭＳ Ｐゴシック" panose="020B0600070205080204" pitchFamily="34" charset="-128"/>
              </a:rPr>
              <a:t>), Hale (Real Friends) Memoir of summer camp for Russian American kids did remind me of my sleepover Jewish summer camp.</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Brosgol</a:t>
            </a:r>
            <a:r>
              <a:rPr lang="en-US" sz="1200" b="0" i="0" kern="1200" dirty="0">
                <a:solidFill>
                  <a:schemeClr val="tx1"/>
                </a:solidFill>
                <a:effectLst/>
                <a:latin typeface="+mn-lt"/>
                <a:ea typeface="+mn-ea"/>
                <a:cs typeface="+mn-cs"/>
              </a:rPr>
              <a:t> comically recounts her experiences at a summer camp for Russian American kids in this graphic memoir. ALA Notable older readers</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New Kid -  Really won’t come out until March, but I read an ARC from the Tattered Cover’s Teacher Night.</a:t>
            </a:r>
          </a:p>
          <a:p>
            <a:r>
              <a:rPr lang="en-US" altLang="en-US" dirty="0">
                <a:ea typeface="ＭＳ Ｐゴシック" panose="020B0600070205080204" pitchFamily="34" charset="-128"/>
              </a:rPr>
              <a:t>Cardboard Kingdom – </a:t>
            </a:r>
            <a:r>
              <a:rPr lang="en-US" sz="1200" b="0" i="0" kern="1200" dirty="0">
                <a:solidFill>
                  <a:schemeClr val="tx1"/>
                </a:solidFill>
                <a:effectLst/>
                <a:latin typeface="+mn-lt"/>
                <a:ea typeface="+mn-ea"/>
                <a:cs typeface="+mn-cs"/>
              </a:rPr>
              <a:t> IL: 3-6; RL: 2.9 </a:t>
            </a:r>
            <a:r>
              <a:rPr lang="en-US" altLang="en-US" dirty="0">
                <a:ea typeface="ＭＳ Ｐゴシック" panose="020B0600070205080204" pitchFamily="34" charset="-128"/>
              </a:rPr>
              <a:t>Stories by 10 artists of a group of 16 kids and their summer of </a:t>
            </a:r>
            <a:r>
              <a:rPr lang="en-US" altLang="en-US" dirty="0" err="1">
                <a:ea typeface="ＭＳ Ｐゴシック" panose="020B0600070205080204" pitchFamily="34" charset="-128"/>
              </a:rPr>
              <a:t>immaginative</a:t>
            </a:r>
            <a:r>
              <a:rPr lang="en-US" altLang="en-US" dirty="0">
                <a:ea typeface="ＭＳ Ｐゴシック" panose="020B0600070205080204" pitchFamily="34" charset="-128"/>
              </a:rPr>
              <a:t> play.</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Cardboard Kingdom – Great story of a group of creative kids who spend a summer involved in imaginary and creative play.  </a:t>
            </a:r>
          </a:p>
          <a:p>
            <a:endParaRPr lang="en-US" altLang="en-US" dirty="0">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C64ED80A-63DC-5445-8EF9-01376A6923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682192A-EDA6-1B49-A5E1-54C604F8B3F9}" type="slidenum">
              <a:rPr lang="en-US" altLang="en-US" smtClean="0"/>
              <a:pPr>
                <a:spcBef>
                  <a:spcPct val="0"/>
                </a:spcBef>
              </a:pPr>
              <a:t>10</a:t>
            </a:fld>
            <a:endParaRPr lang="en-US" altLang="en-US"/>
          </a:p>
        </p:txBody>
      </p:sp>
    </p:spTree>
    <p:extLst>
      <p:ext uri="{BB962C8B-B14F-4D97-AF65-F5344CB8AC3E}">
        <p14:creationId xmlns:p14="http://schemas.microsoft.com/office/powerpoint/2010/main" val="225010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Kid – 2019 Already Getting 4* - 7</a:t>
            </a:r>
            <a:r>
              <a:rPr lang="en-US" baseline="30000" dirty="0"/>
              <a:t>th</a:t>
            </a:r>
            <a:r>
              <a:rPr lang="en-US" dirty="0"/>
              <a:t> graders experience in a not so diverse school.  Not just for kids as a teacher this made me reflect in good ways.  Calling students by their names.</a:t>
            </a:r>
          </a:p>
          <a:p>
            <a:endParaRPr lang="en-US" dirty="0"/>
          </a:p>
          <a:p>
            <a:r>
              <a:rPr lang="en-US" dirty="0"/>
              <a:t>Mr. Wolf’s Class – author is a 4</a:t>
            </a:r>
            <a:r>
              <a:rPr lang="en-US" baseline="30000" dirty="0"/>
              <a:t>th</a:t>
            </a:r>
            <a:r>
              <a:rPr lang="en-US" dirty="0"/>
              <a:t>/5</a:t>
            </a:r>
            <a:r>
              <a:rPr lang="en-US" baseline="30000" dirty="0"/>
              <a:t>th</a:t>
            </a:r>
            <a:r>
              <a:rPr lang="en-US" dirty="0"/>
              <a:t> grade teacher and really does have a great feel for what goes on in a classroom.  Laugh and kids love the graphic and humor.</a:t>
            </a:r>
          </a:p>
          <a:p>
            <a:r>
              <a:rPr lang="en-US" dirty="0"/>
              <a:t>      </a:t>
            </a:r>
          </a:p>
        </p:txBody>
      </p:sp>
      <p:sp>
        <p:nvSpPr>
          <p:cNvPr id="4" name="Slide Number Placeholder 3"/>
          <p:cNvSpPr>
            <a:spLocks noGrp="1"/>
          </p:cNvSpPr>
          <p:nvPr>
            <p:ph type="sldNum" sz="quarter" idx="5"/>
          </p:nvPr>
        </p:nvSpPr>
        <p:spPr/>
        <p:txBody>
          <a:bodyPr/>
          <a:lstStyle/>
          <a:p>
            <a:fld id="{2CB0EEA6-9CEF-244D-A901-F3337A3A4E3A}" type="slidenum">
              <a:rPr lang="en-US" smtClean="0"/>
              <a:t>11</a:t>
            </a:fld>
            <a:endParaRPr lang="en-US"/>
          </a:p>
        </p:txBody>
      </p:sp>
    </p:spTree>
    <p:extLst>
      <p:ext uri="{BB962C8B-B14F-4D97-AF65-F5344CB8AC3E}">
        <p14:creationId xmlns:p14="http://schemas.microsoft.com/office/powerpoint/2010/main" val="4059051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Journey of Little – Difficult read as it is written in dialect, but great to listen to audio book.  - Monica Edinger – my favorite reviewer. Story of child of sharecroppers who in order to work off his families debt is sent with </a:t>
            </a:r>
            <a:r>
              <a:rPr lang="en-US" altLang="en-US" dirty="0" err="1">
                <a:ea typeface="ＭＳ Ｐゴシック" panose="020B0600070205080204" pitchFamily="34" charset="-128"/>
              </a:rPr>
              <a:t>Capn</a:t>
            </a:r>
            <a:r>
              <a:rPr lang="en-US" altLang="en-US" dirty="0">
                <a:ea typeface="ＭＳ Ｐゴシック" panose="020B0600070205080204" pitchFamily="34" charset="-128"/>
              </a:rPr>
              <a:t> Buck to capture some previously enslaved people.  Set just after the civil war.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Night Diary – Newbery Honor </a:t>
            </a:r>
            <a:r>
              <a:rPr lang="en-US" sz="1200" b="0" i="0" kern="1200" dirty="0">
                <a:solidFill>
                  <a:schemeClr val="tx1"/>
                </a:solidFill>
                <a:effectLst/>
                <a:latin typeface="+mn-lt"/>
                <a:ea typeface="+mn-ea"/>
                <a:cs typeface="+mn-cs"/>
              </a:rPr>
              <a:t>IL: 3-6; RL: 3.8 </a:t>
            </a:r>
            <a:r>
              <a:rPr lang="en-US" altLang="en-US" dirty="0">
                <a:ea typeface="ＭＳ Ｐゴシック" panose="020B0600070205080204" pitchFamily="34" charset="-128"/>
              </a:rPr>
              <a:t>Written in the form of 12 year old Nisha’s letters to her mother (who died giving birth to her and her twin). Follows as she becomes an immigrant during the 1947 </a:t>
            </a:r>
            <a:r>
              <a:rPr lang="en-US" altLang="en-US" dirty="0" err="1">
                <a:ea typeface="ＭＳ Ｐゴシック" panose="020B0600070205080204" pitchFamily="34" charset="-128"/>
              </a:rPr>
              <a:t>partitian</a:t>
            </a:r>
            <a:r>
              <a:rPr lang="en-US" altLang="en-US" dirty="0">
                <a:ea typeface="ＭＳ Ｐゴシック" panose="020B0600070205080204" pitchFamily="34" charset="-128"/>
              </a:rPr>
              <a:t> of India and Pakistan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Told in the form of diary entries addressed to Nisha’s dead mother, this novel traces a mixed-faith family’s flight from Mirpur Khas, Pakistan, to Jodhpur, India, during the partitioning of India in 1947</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5"/>
          </p:nvPr>
        </p:nvSpPr>
        <p:spPr/>
        <p:txBody>
          <a:bodyPr/>
          <a:lstStyle/>
          <a:p>
            <a:fld id="{2CB0EEA6-9CEF-244D-A901-F3337A3A4E3A}" type="slidenum">
              <a:rPr lang="en-US" smtClean="0"/>
              <a:t>12</a:t>
            </a:fld>
            <a:endParaRPr lang="en-US"/>
          </a:p>
        </p:txBody>
      </p:sp>
    </p:spTree>
    <p:extLst>
      <p:ext uri="{BB962C8B-B14F-4D97-AF65-F5344CB8AC3E}">
        <p14:creationId xmlns:p14="http://schemas.microsoft.com/office/powerpoint/2010/main" val="2097691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1D253D01-E86A-C54B-9654-06729631F1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78EF6E95-40AF-9148-B8D1-AA8659A7B8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Front Desk - Set in Anaheim, CA in 80’s this has some elements of memoir of Kelly Yang’s experience as an immigrant. ALA Notable middle grades </a:t>
            </a:r>
            <a:r>
              <a:rPr lang="en-US" sz="1200" b="0" i="0" kern="1200" dirty="0">
                <a:solidFill>
                  <a:schemeClr val="tx1"/>
                </a:solidFill>
                <a:effectLst/>
                <a:latin typeface="+mn-lt"/>
                <a:ea typeface="+mn-ea"/>
                <a:cs typeface="+mn-cs"/>
              </a:rPr>
              <a:t>Mia not only helps manage the front desk of the motel where her immigrant Chinese parents work; she also helps keep secrets about the guests, whose immigration status puts everyone at risk.</a:t>
            </a:r>
            <a:r>
              <a:rPr lang="en-US" altLang="en-US" dirty="0">
                <a:ea typeface="ＭＳ Ｐゴシック" panose="020B0600070205080204" pitchFamily="34" charset="-128"/>
              </a:rPr>
              <a:t>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Wind Called My Name – Colorado Author.  </a:t>
            </a:r>
            <a:r>
              <a:rPr lang="en-US" altLang="en-US" dirty="0" err="1">
                <a:ea typeface="ＭＳ Ｐゴシック" panose="020B0600070205080204" pitchFamily="34" charset="-128"/>
              </a:rPr>
              <a:t>Magarita</a:t>
            </a:r>
            <a:r>
              <a:rPr lang="en-US" altLang="en-US" dirty="0">
                <a:ea typeface="ＭＳ Ｐゴシック" panose="020B0600070205080204" pitchFamily="34" charset="-128"/>
              </a:rPr>
              <a:t>, during the great depression has to move with her family (</a:t>
            </a:r>
            <a:r>
              <a:rPr lang="en-US" altLang="en-US" dirty="0" err="1">
                <a:ea typeface="ＭＳ Ｐゴシック" panose="020B0600070205080204" pitchFamily="34" charset="-128"/>
              </a:rPr>
              <a:t>familia</a:t>
            </a:r>
            <a:r>
              <a:rPr lang="en-US" altLang="en-US" dirty="0">
                <a:ea typeface="ＭＳ Ｐゴシック" panose="020B0600070205080204" pitchFamily="34" charset="-128"/>
              </a:rPr>
              <a:t>) from New Mexico to Fort Steele, Wyoming (in much the same way the author’s grandmother did).  Book can serve as an alternative for some teachers who wish to forgo Little House books but still want historical fiction about life in the west in the 1930’s.  Each chapter is a somewhat complete story and some can be used as stand alone read </a:t>
            </a:r>
            <a:r>
              <a:rPr lang="en-US" altLang="en-US" dirty="0" err="1">
                <a:ea typeface="ＭＳ Ｐゴシック" panose="020B0600070205080204" pitchFamily="34" charset="-128"/>
              </a:rPr>
              <a:t>alouds</a:t>
            </a:r>
            <a:r>
              <a:rPr lang="en-US" altLang="en-US" dirty="0">
                <a:ea typeface="ＭＳ Ｐゴシック" panose="020B0600070205080204" pitchFamily="34" charset="-128"/>
              </a:rPr>
              <a:t>.  Margarita befriends </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71683" name="Slide Number Placeholder 3">
            <a:extLst>
              <a:ext uri="{FF2B5EF4-FFF2-40B4-BE49-F238E27FC236}">
                <a16:creationId xmlns:a16="http://schemas.microsoft.com/office/drawing/2014/main" id="{B98E0392-1FA4-E749-953A-F4B3B72814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B049928-2873-1C49-9EA0-8E5135125049}" type="slidenum">
              <a:rPr lang="en-US" altLang="en-US" smtClean="0"/>
              <a:pPr>
                <a:spcBef>
                  <a:spcPct val="0"/>
                </a:spcBef>
              </a:pPr>
              <a:t>13</a:t>
            </a:fld>
            <a:endParaRPr lang="en-US" altLang="en-US"/>
          </a:p>
        </p:txBody>
      </p:sp>
    </p:spTree>
    <p:extLst>
      <p:ext uri="{BB962C8B-B14F-4D97-AF65-F5344CB8AC3E}">
        <p14:creationId xmlns:p14="http://schemas.microsoft.com/office/powerpoint/2010/main" val="226035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Ghost Boys </a:t>
            </a:r>
          </a:p>
          <a:p>
            <a:endParaRPr lang="en-US" dirty="0"/>
          </a:p>
          <a:p>
            <a:r>
              <a:rPr lang="en-US" dirty="0"/>
              <a:t>Parker Inheritance </a:t>
            </a:r>
            <a:r>
              <a:rPr lang="en-US" sz="1200" b="0" i="0" kern="1200" dirty="0">
                <a:solidFill>
                  <a:schemeClr val="tx1"/>
                </a:solidFill>
                <a:effectLst/>
                <a:latin typeface="+mn-lt"/>
                <a:ea typeface="+mn-ea"/>
                <a:cs typeface="+mn-cs"/>
              </a:rPr>
              <a:t>IL: 3-6; RL: 5.9 Issues of race, bullying, and identity are interwoven in this buried-treasure mystery that spans multiple decades as tween Candice unravels a series of puzzles in her community.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Amal Unbound - Unknowingly, Amal insults a corrupt but powerful man in her small Pakistani village. As retribution, he claims her as an indentured servant.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Ghost Boys - This novel explores the issues of racial violence and police brutality from the viewpoint of Jerome, the ghost of a 12-year-old black boy gunned down by a white police officer.</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CB0EEA6-9CEF-244D-A901-F3337A3A4E3A}" type="slidenum">
              <a:rPr lang="en-US" smtClean="0"/>
              <a:t>14</a:t>
            </a:fld>
            <a:endParaRPr lang="en-US"/>
          </a:p>
        </p:txBody>
      </p:sp>
    </p:spTree>
    <p:extLst>
      <p:ext uri="{BB962C8B-B14F-4D97-AF65-F5344CB8AC3E}">
        <p14:creationId xmlns:p14="http://schemas.microsoft.com/office/powerpoint/2010/main" val="2099668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359D9E1F-D9A8-1A47-AFA4-3D984CB753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614AB58A-EFAC-0641-B95A-39B50AAF1C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Rebound </a:t>
            </a:r>
            <a:r>
              <a:rPr lang="en-US" sz="1200" b="0" i="0" kern="1200" dirty="0">
                <a:solidFill>
                  <a:schemeClr val="tx1"/>
                </a:solidFill>
                <a:effectLst/>
                <a:latin typeface="+mn-lt"/>
                <a:ea typeface="+mn-ea"/>
                <a:cs typeface="+mn-cs"/>
              </a:rPr>
              <a:t>IL: 5-8; RL: 4.0</a:t>
            </a:r>
            <a:r>
              <a:rPr lang="en-US" sz="1200" b="0" i="0" kern="1200" dirty="0">
                <a:solidFill>
                  <a:schemeClr val="tx1"/>
                </a:solidFill>
                <a:effectLst/>
                <a:latin typeface="+mn-lt"/>
                <a:ea typeface="ＭＳ Ｐゴシック" panose="020B0600070205080204" pitchFamily="34" charset="-128"/>
                <a:cs typeface="+mn-cs"/>
              </a:rPr>
              <a:t> T</a:t>
            </a:r>
            <a:r>
              <a:rPr lang="en-US" altLang="en-US" dirty="0">
                <a:ea typeface="ＭＳ Ｐゴシック" panose="020B0600070205080204" pitchFamily="34" charset="-128"/>
              </a:rPr>
              <a:t>he prequel to  Newbery winner The Crossover. This tells the story of Jorden and Josh’s father Chuck and how he became the basketball father of the previous book.</a:t>
            </a:r>
          </a:p>
          <a:p>
            <a:r>
              <a:rPr lang="en-US" sz="1200" b="0" i="0" kern="1200" dirty="0">
                <a:solidFill>
                  <a:schemeClr val="tx1"/>
                </a:solidFill>
                <a:effectLst/>
                <a:latin typeface="+mn-lt"/>
                <a:ea typeface="+mn-ea"/>
                <a:cs typeface="+mn-cs"/>
              </a:rPr>
              <a:t>After being sent to his grandparents’ house for the summer, Chuck Bell finds his groove through basketball, comics, and exploring his roots in this companion title to 2015 Newbery winner The Crossover. </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79875" name="Slide Number Placeholder 3">
            <a:extLst>
              <a:ext uri="{FF2B5EF4-FFF2-40B4-BE49-F238E27FC236}">
                <a16:creationId xmlns:a16="http://schemas.microsoft.com/office/drawing/2014/main" id="{5494D691-80FF-EC44-B7BB-FDEE3398BD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8D87C45-779A-EC46-A7FE-085E2A925323}" type="slidenum">
              <a:rPr lang="en-US" altLang="en-US" smtClean="0"/>
              <a:pPr>
                <a:spcBef>
                  <a:spcPct val="0"/>
                </a:spcBef>
              </a:pPr>
              <a:t>15</a:t>
            </a:fld>
            <a:endParaRPr lang="en-US" altLang="en-US"/>
          </a:p>
        </p:txBody>
      </p:sp>
    </p:spTree>
    <p:extLst>
      <p:ext uri="{BB962C8B-B14F-4D97-AF65-F5344CB8AC3E}">
        <p14:creationId xmlns:p14="http://schemas.microsoft.com/office/powerpoint/2010/main" val="1340842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50E4F5CF-152D-6C49-A8F2-C28CDFCCAA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B2A86DCC-1EE2-A048-BEFA-8BBA98F71D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Creativity Project March 13, 2018  - prompts and responses by 44 of my favorite authors edited by Colby Sharp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We Rise, We Resist, We Raise Our Voices – 50 diverse authors and illustrators anthology.  </a:t>
            </a:r>
            <a:r>
              <a:rPr lang="en-US" altLang="en-US" dirty="0" err="1">
                <a:ea typeface="ＭＳ Ｐゴシック" panose="020B0600070205080204" pitchFamily="34" charset="-128"/>
              </a:rPr>
              <a:t>Donalyn</a:t>
            </a:r>
            <a:r>
              <a:rPr lang="en-US" altLang="en-US" dirty="0">
                <a:ea typeface="ＭＳ Ｐゴシック" panose="020B0600070205080204" pitchFamily="34" charset="-128"/>
              </a:rPr>
              <a:t> Miller  “</a:t>
            </a:r>
            <a:r>
              <a:rPr lang="en-US" sz="1200" b="0" i="0" kern="1200" dirty="0">
                <a:solidFill>
                  <a:schemeClr val="tx1"/>
                </a:solidFill>
                <a:effectLst/>
                <a:latin typeface="+mn-lt"/>
                <a:ea typeface="+mn-ea"/>
                <a:cs typeface="+mn-cs"/>
              </a:rPr>
              <a:t>Outstanding #</a:t>
            </a:r>
            <a:r>
              <a:rPr lang="en-US" sz="1200" b="0" i="0" kern="1200" dirty="0" err="1">
                <a:solidFill>
                  <a:schemeClr val="tx1"/>
                </a:solidFill>
                <a:effectLst/>
                <a:latin typeface="+mn-lt"/>
                <a:ea typeface="+mn-ea"/>
                <a:cs typeface="+mn-cs"/>
              </a:rPr>
              <a:t>ownvoices</a:t>
            </a:r>
            <a:r>
              <a:rPr lang="en-US" sz="1200" b="0" i="0" kern="1200" dirty="0">
                <a:solidFill>
                  <a:schemeClr val="tx1"/>
                </a:solidFill>
                <a:effectLst/>
                <a:latin typeface="+mn-lt"/>
                <a:ea typeface="+mn-ea"/>
                <a:cs typeface="+mn-cs"/>
              </a:rPr>
              <a:t> collection of poems, essays, and illustration.”</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73731" name="Slide Number Placeholder 3">
            <a:extLst>
              <a:ext uri="{FF2B5EF4-FFF2-40B4-BE49-F238E27FC236}">
                <a16:creationId xmlns:a16="http://schemas.microsoft.com/office/drawing/2014/main" id="{044C53A7-8530-8343-A4CB-356B98E445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57EBC0E-649E-8940-BE1D-FDE8CEA2BD59}" type="slidenum">
              <a:rPr lang="en-US" altLang="en-US" smtClean="0"/>
              <a:pPr>
                <a:spcBef>
                  <a:spcPct val="0"/>
                </a:spcBef>
              </a:pPr>
              <a:t>16</a:t>
            </a:fld>
            <a:endParaRPr lang="en-US" altLang="en-US"/>
          </a:p>
        </p:txBody>
      </p:sp>
    </p:spTree>
    <p:extLst>
      <p:ext uri="{BB962C8B-B14F-4D97-AF65-F5344CB8AC3E}">
        <p14:creationId xmlns:p14="http://schemas.microsoft.com/office/powerpoint/2010/main" val="361156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Lost My Tooth! - </a:t>
            </a:r>
            <a:r>
              <a:rPr lang="en-US" sz="1200" b="0" i="0" kern="1200" dirty="0">
                <a:solidFill>
                  <a:schemeClr val="tx1"/>
                </a:solidFill>
                <a:effectLst/>
                <a:latin typeface="+mn-lt"/>
                <a:ea typeface="+mn-ea"/>
                <a:cs typeface="+mn-cs"/>
              </a:rPr>
              <a:t>IL: K-3; RL: 1.4 – Chapters and easy reading with lots of fun facts thrown in</a:t>
            </a:r>
          </a:p>
          <a:p>
            <a:endParaRPr lang="en-US" dirty="0"/>
          </a:p>
          <a:p>
            <a:r>
              <a:rPr lang="en-US" dirty="0"/>
              <a:t>Fox the Tiger – Fun read for 1</a:t>
            </a:r>
            <a:r>
              <a:rPr lang="en-US" baseline="30000" dirty="0"/>
              <a:t>st</a:t>
            </a:r>
            <a:r>
              <a:rPr lang="en-US" dirty="0"/>
              <a:t> graders with humor.  One of 4 Fox books in the My First I can Read series. </a:t>
            </a:r>
          </a:p>
          <a:p>
            <a:endParaRPr lang="en-US" dirty="0"/>
          </a:p>
          <a:p>
            <a:r>
              <a:rPr lang="en-US" dirty="0" err="1"/>
              <a:t>Fox+Chick</a:t>
            </a:r>
            <a:r>
              <a:rPr lang="en-US" dirty="0"/>
              <a:t>: The Party + Other Stories ALA Notable Younger </a:t>
            </a:r>
            <a:r>
              <a:rPr lang="en-US" sz="1200" b="0" i="0" kern="1200" dirty="0">
                <a:solidFill>
                  <a:schemeClr val="tx1"/>
                </a:solidFill>
                <a:effectLst/>
                <a:latin typeface="+mn-lt"/>
                <a:ea typeface="+mn-ea"/>
                <a:cs typeface="+mn-cs"/>
              </a:rPr>
              <a:t>Fox and Chick manage to be good friends despite their differences in this uncluttered, laugh-out-loud early reader. </a:t>
            </a:r>
            <a:endParaRPr lang="en-US" dirty="0"/>
          </a:p>
        </p:txBody>
      </p:sp>
      <p:sp>
        <p:nvSpPr>
          <p:cNvPr id="4" name="Slide Number Placeholder 3"/>
          <p:cNvSpPr>
            <a:spLocks noGrp="1"/>
          </p:cNvSpPr>
          <p:nvPr>
            <p:ph type="sldNum" sz="quarter" idx="5"/>
          </p:nvPr>
        </p:nvSpPr>
        <p:spPr/>
        <p:txBody>
          <a:bodyPr/>
          <a:lstStyle/>
          <a:p>
            <a:fld id="{2CB0EEA6-9CEF-244D-A901-F3337A3A4E3A}" type="slidenum">
              <a:rPr lang="en-US" smtClean="0"/>
              <a:t>2</a:t>
            </a:fld>
            <a:endParaRPr lang="en-US"/>
          </a:p>
        </p:txBody>
      </p:sp>
    </p:spTree>
    <p:extLst>
      <p:ext uri="{BB962C8B-B14F-4D97-AF65-F5344CB8AC3E}">
        <p14:creationId xmlns:p14="http://schemas.microsoft.com/office/powerpoint/2010/main" val="2759056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 Undercover - </a:t>
            </a:r>
            <a:r>
              <a:rPr lang="en-US" sz="1200" b="0" i="0" kern="1200" dirty="0">
                <a:solidFill>
                  <a:schemeClr val="tx1"/>
                </a:solidFill>
                <a:effectLst/>
                <a:latin typeface="+mn-lt"/>
                <a:ea typeface="+mn-ea"/>
                <a:cs typeface="+mn-cs"/>
              </a:rPr>
              <a:t>IL: 3-6; RL: 5.0 Based on stories Mac would tell kids at summer camp to entertain them.  Mac was called by the Queen of England to come and help find the stolen crown jewels. Humor and Mac Barnett is coming the Broomfield on March 17</a:t>
            </a:r>
            <a:r>
              <a:rPr lang="en-US" sz="1200" b="0" i="0" kern="1200" baseline="30000" dirty="0">
                <a:solidFill>
                  <a:schemeClr val="tx1"/>
                </a:solidFill>
                <a:effectLst/>
                <a:latin typeface="+mn-lt"/>
                <a:ea typeface="+mn-ea"/>
                <a:cs typeface="+mn-cs"/>
              </a:rPr>
              <a:t>th</a:t>
            </a:r>
            <a:r>
              <a:rPr lang="en-US" sz="1200" b="0" i="0" kern="1200" dirty="0">
                <a:solidFill>
                  <a:schemeClr val="tx1"/>
                </a:solidFill>
                <a:effectLst/>
                <a:latin typeface="+mn-lt"/>
                <a:ea typeface="+mn-ea"/>
                <a:cs typeface="+mn-cs"/>
              </a:rPr>
              <a:t> for Junior One Book One Broomfield.  Mac gave a great Ted Talk in 2014 &amp; 2017  “why a Picture Book is a Secret Door”.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Meet Yasmin – Beginning reader series about an Indian American </a:t>
            </a:r>
          </a:p>
          <a:p>
            <a:br>
              <a:rPr lang="en-US" dirty="0"/>
            </a:br>
            <a:endParaRPr lang="en-US" dirty="0"/>
          </a:p>
        </p:txBody>
      </p:sp>
      <p:sp>
        <p:nvSpPr>
          <p:cNvPr id="4" name="Slide Number Placeholder 3"/>
          <p:cNvSpPr>
            <a:spLocks noGrp="1"/>
          </p:cNvSpPr>
          <p:nvPr>
            <p:ph type="sldNum" sz="quarter" idx="5"/>
          </p:nvPr>
        </p:nvSpPr>
        <p:spPr/>
        <p:txBody>
          <a:bodyPr/>
          <a:lstStyle/>
          <a:p>
            <a:fld id="{2CB0EEA6-9CEF-244D-A901-F3337A3A4E3A}" type="slidenum">
              <a:rPr lang="en-US" smtClean="0"/>
              <a:t>3</a:t>
            </a:fld>
            <a:endParaRPr lang="en-US"/>
          </a:p>
        </p:txBody>
      </p:sp>
    </p:spTree>
    <p:extLst>
      <p:ext uri="{BB962C8B-B14F-4D97-AF65-F5344CB8AC3E}">
        <p14:creationId xmlns:p14="http://schemas.microsoft.com/office/powerpoint/2010/main" val="2485718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Truth as told by Mason </a:t>
            </a:r>
            <a:r>
              <a:rPr lang="en-US" dirty="0" err="1"/>
              <a:t>Buttle</a:t>
            </a:r>
            <a:r>
              <a:rPr lang="en-US" dirty="0"/>
              <a:t> </a:t>
            </a:r>
            <a:r>
              <a:rPr lang="en-US" sz="1200" b="0" i="0" kern="1200" dirty="0">
                <a:solidFill>
                  <a:schemeClr val="tx1"/>
                </a:solidFill>
                <a:effectLst/>
                <a:latin typeface="+mn-lt"/>
                <a:ea typeface="+mn-ea"/>
                <a:cs typeface="+mn-cs"/>
              </a:rPr>
              <a:t>IL: 5-8; RL: 5.0 </a:t>
            </a:r>
            <a:r>
              <a:rPr lang="en-US" dirty="0"/>
              <a:t>Learning Disabled Mason is the biggest, sweatiest kid in his grade.  How can a teacher not love the model Ms. </a:t>
            </a:r>
            <a:r>
              <a:rPr lang="en-US" dirty="0" err="1"/>
              <a:t>Blinny</a:t>
            </a:r>
            <a:r>
              <a:rPr lang="en-US" dirty="0"/>
              <a:t>, and who of us wouldn’t be overjoyed to have  a Dragon for all the struggling writers who have amazing stories waiting to get out. </a:t>
            </a:r>
            <a:r>
              <a:rPr lang="en-US" sz="1200" b="0" i="0" kern="1200" dirty="0">
                <a:solidFill>
                  <a:schemeClr val="tx1"/>
                </a:solidFill>
                <a:effectLst/>
                <a:latin typeface="+mn-lt"/>
                <a:ea typeface="+mn-ea"/>
                <a:cs typeface="+mn-cs"/>
              </a:rPr>
              <a:t>In this poignant and powerful mystery, Mason, a seventh-grade boy who can barely read and write, finds a way to finally tell the truth about what happened the day his best friend died.</a:t>
            </a:r>
          </a:p>
          <a:p>
            <a:endParaRPr lang="en-US" dirty="0"/>
          </a:p>
          <a:p>
            <a:r>
              <a:rPr lang="en-US" altLang="en-US" dirty="0">
                <a:ea typeface="ＭＳ Ｐゴシック" panose="020B0600070205080204" pitchFamily="34" charset="-128"/>
              </a:rPr>
              <a:t>Lightning Girl – </a:t>
            </a:r>
            <a:r>
              <a:rPr lang="en-US" sz="1200" b="0" i="0" kern="1200" dirty="0">
                <a:solidFill>
                  <a:schemeClr val="tx1"/>
                </a:solidFill>
                <a:effectLst/>
                <a:latin typeface="+mn-lt"/>
                <a:ea typeface="+mn-ea"/>
                <a:cs typeface="+mn-cs"/>
              </a:rPr>
              <a:t>IL: 3-6; RL: 6.3 </a:t>
            </a:r>
            <a:r>
              <a:rPr lang="en-US" altLang="en-US" dirty="0">
                <a:ea typeface="ＭＳ Ｐゴシック" panose="020B0600070205080204" pitchFamily="34" charset="-128"/>
              </a:rPr>
              <a:t>Lucy is struck by lightning at age 8 and becomes an acquired savant – math genius.  She has been homeschooled and is now being thrown into a conventional 7</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grade. </a:t>
            </a:r>
          </a:p>
          <a:p>
            <a:r>
              <a:rPr lang="en-US" altLang="en-US" dirty="0">
                <a:ea typeface="ＭＳ Ｐゴシック" panose="020B0600070205080204" pitchFamily="34" charset="-128"/>
              </a:rPr>
              <a:t> </a:t>
            </a:r>
          </a:p>
          <a:p>
            <a:r>
              <a:rPr lang="en-US" altLang="en-US" dirty="0">
                <a:ea typeface="ＭＳ Ｐゴシック" panose="020B0600070205080204" pitchFamily="34" charset="-128"/>
              </a:rPr>
              <a:t>My Father’s Words – 440Lexile  Easy read with amazing characters  – Fiona and Finn Dealing with Grief by reading to dogs in a shelter. </a:t>
            </a:r>
            <a:r>
              <a:rPr lang="en-US" dirty="0"/>
              <a:t>Father’s favorite song was Dona Nobis </a:t>
            </a:r>
            <a:r>
              <a:rPr lang="en-US" dirty="0" err="1"/>
              <a:t>Pachem</a:t>
            </a:r>
            <a:r>
              <a:rPr lang="en-US" dirty="0"/>
              <a:t>. Links in author note to a beautiful playing.</a:t>
            </a:r>
          </a:p>
          <a:p>
            <a:endParaRPr lang="en-US" dirty="0"/>
          </a:p>
        </p:txBody>
      </p:sp>
      <p:sp>
        <p:nvSpPr>
          <p:cNvPr id="4" name="Slide Number Placeholder 3"/>
          <p:cNvSpPr>
            <a:spLocks noGrp="1"/>
          </p:cNvSpPr>
          <p:nvPr>
            <p:ph type="sldNum" sz="quarter" idx="5"/>
          </p:nvPr>
        </p:nvSpPr>
        <p:spPr/>
        <p:txBody>
          <a:bodyPr/>
          <a:lstStyle/>
          <a:p>
            <a:fld id="{2CB0EEA6-9CEF-244D-A901-F3337A3A4E3A}" type="slidenum">
              <a:rPr lang="en-US" smtClean="0"/>
              <a:t>4</a:t>
            </a:fld>
            <a:endParaRPr lang="en-US"/>
          </a:p>
        </p:txBody>
      </p:sp>
    </p:spTree>
    <p:extLst>
      <p:ext uri="{BB962C8B-B14F-4D97-AF65-F5344CB8AC3E}">
        <p14:creationId xmlns:p14="http://schemas.microsoft.com/office/powerpoint/2010/main" val="1606845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03E746E5-7B62-A84A-B9DB-61144FFCCE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3B1CA2BE-3125-7C4A-B28E-BAF0C58625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Harbor Me - </a:t>
            </a:r>
            <a:r>
              <a:rPr lang="en-US" sz="1200" b="0" i="0" kern="1200" dirty="0">
                <a:solidFill>
                  <a:schemeClr val="tx1"/>
                </a:solidFill>
                <a:effectLst/>
                <a:latin typeface="+mn-lt"/>
                <a:ea typeface="+mn-ea"/>
                <a:cs typeface="+mn-cs"/>
              </a:rPr>
              <a:t>IL: 5-8; RL: 5.2 </a:t>
            </a:r>
            <a:r>
              <a:rPr lang="en-US" altLang="en-US" dirty="0">
                <a:ea typeface="ＭＳ Ｐゴシック" panose="020B0600070205080204" pitchFamily="34" charset="-128"/>
              </a:rPr>
              <a:t> 6 kids (5</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and 6</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graders are put into a room to talk the end of each school day)</a:t>
            </a:r>
          </a:p>
          <a:p>
            <a:r>
              <a:rPr lang="en-US" sz="1200" b="0" i="0" kern="1200" dirty="0">
                <a:solidFill>
                  <a:schemeClr val="tx1"/>
                </a:solidFill>
                <a:effectLst/>
                <a:latin typeface="+mn-lt"/>
                <a:ea typeface="+mn-ea"/>
                <a:cs typeface="+mn-cs"/>
              </a:rPr>
              <a:t>Six children learn the power of sharing their stories when their teacher assigns them to spend Fridays in a weekly conversation circle.</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Merci Suarez Changes Gears – </a:t>
            </a:r>
            <a:r>
              <a:rPr lang="en-US" sz="1200" b="0" i="0" kern="1200" dirty="0">
                <a:solidFill>
                  <a:schemeClr val="tx1"/>
                </a:solidFill>
                <a:effectLst/>
                <a:latin typeface="+mn-lt"/>
                <a:ea typeface="+mn-ea"/>
                <a:cs typeface="+mn-cs"/>
              </a:rPr>
              <a:t>IL: 3-6; RL: 6.3 </a:t>
            </a:r>
            <a:r>
              <a:rPr lang="en-US" altLang="en-US" dirty="0">
                <a:ea typeface="ＭＳ Ｐゴシック" panose="020B0600070205080204" pitchFamily="34" charset="-128"/>
              </a:rPr>
              <a:t>Florida sixth grader Merci and her brother </a:t>
            </a:r>
            <a:r>
              <a:rPr lang="en-US" altLang="en-US" dirty="0" err="1">
                <a:ea typeface="ＭＳ Ｐゴシック" panose="020B0600070205080204" pitchFamily="34" charset="-128"/>
              </a:rPr>
              <a:t>Roli</a:t>
            </a:r>
            <a:r>
              <a:rPr lang="en-US" altLang="en-US" dirty="0">
                <a:ea typeface="ＭＳ Ｐゴシック" panose="020B0600070205080204" pitchFamily="34" charset="-128"/>
              </a:rPr>
              <a:t> are scholarship students in a Private School.  This school year is particularly difficult as Grandfather Lolo has </a:t>
            </a:r>
            <a:r>
              <a:rPr lang="en-US" altLang="en-US" dirty="0" err="1">
                <a:ea typeface="ＭＳ Ｐゴシック" panose="020B0600070205080204" pitchFamily="34" charset="-128"/>
              </a:rPr>
              <a:t>Alzheimers</a:t>
            </a:r>
            <a:r>
              <a:rPr lang="en-US" altLang="en-US" dirty="0">
                <a:ea typeface="ＭＳ Ｐゴシック" panose="020B0600070205080204" pitchFamily="34" charset="-128"/>
              </a:rPr>
              <a:t>.</a:t>
            </a:r>
            <a:r>
              <a:rPr lang="en-US" sz="1200" b="0" i="0" kern="1200" dirty="0">
                <a:solidFill>
                  <a:schemeClr val="tx1"/>
                </a:solidFill>
                <a:effectLst/>
                <a:latin typeface="+mn-lt"/>
                <a:ea typeface="+mn-ea"/>
                <a:cs typeface="+mn-cs"/>
              </a:rPr>
              <a:t> Eleven-year-old Cuban American Merci Suárez balances the demands of her multi-generational family with the challenges of being a scholarship student at a private school in Florida.</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
        <p:nvSpPr>
          <p:cNvPr id="69635" name="Slide Number Placeholder 3">
            <a:extLst>
              <a:ext uri="{FF2B5EF4-FFF2-40B4-BE49-F238E27FC236}">
                <a16:creationId xmlns:a16="http://schemas.microsoft.com/office/drawing/2014/main" id="{957B9BC9-E1EC-724B-9339-524ED4CBC4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97589C5-E60D-2C42-8FC3-17E3920EBA20}" type="slidenum">
              <a:rPr lang="en-US" altLang="en-US" smtClean="0"/>
              <a:pPr>
                <a:spcBef>
                  <a:spcPct val="0"/>
                </a:spcBef>
              </a:pPr>
              <a:t>5</a:t>
            </a:fld>
            <a:endParaRPr lang="en-US" altLang="en-US"/>
          </a:p>
        </p:txBody>
      </p:sp>
    </p:spTree>
    <p:extLst>
      <p:ext uri="{BB962C8B-B14F-4D97-AF65-F5344CB8AC3E}">
        <p14:creationId xmlns:p14="http://schemas.microsoft.com/office/powerpoint/2010/main" val="2590240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271AFBE6-F380-3E41-8581-533ECE4E5F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25C3457C-49AB-CA40-835C-61B8AE0788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Louisiana’s Way Home - </a:t>
            </a:r>
            <a:r>
              <a:rPr lang="en-US" sz="1200" b="0" i="0" kern="1200" dirty="0">
                <a:solidFill>
                  <a:schemeClr val="tx1"/>
                </a:solidFill>
                <a:effectLst/>
                <a:latin typeface="+mn-lt"/>
                <a:ea typeface="+mn-ea"/>
                <a:cs typeface="+mn-cs"/>
              </a:rPr>
              <a:t>IL: 5-8; RL: 6.4 (A Companion to </a:t>
            </a:r>
            <a:r>
              <a:rPr lang="en-US" sz="1200" b="0" i="1" kern="1200" dirty="0" err="1">
                <a:solidFill>
                  <a:schemeClr val="tx1"/>
                </a:solidFill>
                <a:effectLst/>
                <a:latin typeface="+mn-lt"/>
                <a:ea typeface="+mn-ea"/>
                <a:cs typeface="+mn-cs"/>
              </a:rPr>
              <a:t>Raymie</a:t>
            </a:r>
            <a:r>
              <a:rPr lang="en-US" sz="1200" b="0" i="1" kern="1200" dirty="0">
                <a:solidFill>
                  <a:schemeClr val="tx1"/>
                </a:solidFill>
                <a:effectLst/>
                <a:latin typeface="+mn-lt"/>
                <a:ea typeface="+mn-ea"/>
                <a:cs typeface="+mn-cs"/>
              </a:rPr>
              <a:t> Nightingale</a:t>
            </a:r>
            <a:r>
              <a:rPr lang="en-US" sz="1200" b="0" i="0" kern="1200" dirty="0">
                <a:solidFill>
                  <a:schemeClr val="tx1"/>
                </a:solidFill>
                <a:effectLst/>
                <a:latin typeface="+mn-lt"/>
                <a:ea typeface="+mn-ea"/>
                <a:cs typeface="+mn-cs"/>
              </a:rPr>
              <a:t>) Louisiana is in the “care” of her Granny traveling in Georgia – Meets a cadre of quirky and often loveable characters. Louisiana finds her own inner strength when her granny abandons her in a run-down motel while they attempt to lift a curse that has plagued their family for generations.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Blended - IL: 3-6; RL: 4.0- Izzy to her white mom and her boyfriend and Isabella to her black father and his family and she switches each week.  As her brother is driving her to her recital they become the subject of racial profiling.  (Many of the same themes as THUG) but for a younger reader.</a:t>
            </a:r>
          </a:p>
        </p:txBody>
      </p:sp>
      <p:sp>
        <p:nvSpPr>
          <p:cNvPr id="43011" name="Slide Number Placeholder 3">
            <a:extLst>
              <a:ext uri="{FF2B5EF4-FFF2-40B4-BE49-F238E27FC236}">
                <a16:creationId xmlns:a16="http://schemas.microsoft.com/office/drawing/2014/main" id="{758CB635-4638-FD41-95CE-A4418B6832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5371D5F-ABA8-1643-B556-433FCA6E8B96}" type="slidenum">
              <a:rPr lang="en-US" altLang="en-US" smtClean="0"/>
              <a:pPr>
                <a:spcBef>
                  <a:spcPct val="0"/>
                </a:spcBef>
              </a:pPr>
              <a:t>6</a:t>
            </a:fld>
            <a:endParaRPr lang="en-US" altLang="en-US"/>
          </a:p>
        </p:txBody>
      </p:sp>
    </p:spTree>
    <p:extLst>
      <p:ext uri="{BB962C8B-B14F-4D97-AF65-F5344CB8AC3E}">
        <p14:creationId xmlns:p14="http://schemas.microsoft.com/office/powerpoint/2010/main" val="1984456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Property of the Rebel Librarian - Banned Books – When June Harper’s adults  take strict parenting overboard at Dogwood middle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Ban This Book - Amy Ann, a quiet 4</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grader who loves to read is upset when her favorite book is no longer in the library, so she ends up starting a Banned books locker library and works to get the books back into their school library. </a:t>
            </a:r>
          </a:p>
          <a:p>
            <a:endParaRPr lang="en-US" dirty="0"/>
          </a:p>
          <a:p>
            <a:endParaRPr lang="en-US" dirty="0"/>
          </a:p>
        </p:txBody>
      </p:sp>
      <p:sp>
        <p:nvSpPr>
          <p:cNvPr id="4" name="Slide Number Placeholder 3"/>
          <p:cNvSpPr>
            <a:spLocks noGrp="1"/>
          </p:cNvSpPr>
          <p:nvPr>
            <p:ph type="sldNum" sz="quarter" idx="5"/>
          </p:nvPr>
        </p:nvSpPr>
        <p:spPr/>
        <p:txBody>
          <a:bodyPr/>
          <a:lstStyle/>
          <a:p>
            <a:fld id="{2CB0EEA6-9CEF-244D-A901-F3337A3A4E3A}" type="slidenum">
              <a:rPr lang="en-US" smtClean="0"/>
              <a:t>7</a:t>
            </a:fld>
            <a:endParaRPr lang="en-US"/>
          </a:p>
        </p:txBody>
      </p:sp>
    </p:spTree>
    <p:extLst>
      <p:ext uri="{BB962C8B-B14F-4D97-AF65-F5344CB8AC3E}">
        <p14:creationId xmlns:p14="http://schemas.microsoft.com/office/powerpoint/2010/main" val="3428504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Aru Shah - </a:t>
            </a:r>
            <a:r>
              <a:rPr lang="en-US" sz="1200" b="0" i="0" kern="1200" dirty="0">
                <a:solidFill>
                  <a:schemeClr val="tx1"/>
                </a:solidFill>
                <a:effectLst/>
                <a:latin typeface="+mn-lt"/>
                <a:ea typeface="+mn-ea"/>
                <a:cs typeface="+mn-cs"/>
              </a:rPr>
              <a:t>IL: 3-6; RL: 5.3 </a:t>
            </a:r>
            <a:r>
              <a:rPr lang="en-US" dirty="0"/>
              <a:t>Rick Riordan First Imprint (4 book </a:t>
            </a:r>
            <a:r>
              <a:rPr lang="en-US" dirty="0" err="1"/>
              <a:t>set</a:t>
            </a:r>
            <a:r>
              <a:rPr lang="en-US" sz="1200" b="0" i="0" kern="1200" dirty="0" err="1">
                <a:solidFill>
                  <a:schemeClr val="tx1"/>
                </a:solidFill>
                <a:effectLst/>
                <a:latin typeface="+mn-lt"/>
                <a:ea typeface="+mn-ea"/>
                <a:cs typeface="+mn-cs"/>
              </a:rPr>
              <a:t>In</a:t>
            </a:r>
            <a:r>
              <a:rPr lang="en-US" sz="1200" b="0" i="0" kern="1200" dirty="0">
                <a:solidFill>
                  <a:schemeClr val="tx1"/>
                </a:solidFill>
                <a:effectLst/>
                <a:latin typeface="+mn-lt"/>
                <a:ea typeface="+mn-ea"/>
                <a:cs typeface="+mn-cs"/>
              </a:rPr>
              <a:t> this story inspired by the ancient Indian epic the Mahabharata, Aru Shah discovers she must enter the Kingdom of Death to save the world.  </a:t>
            </a:r>
          </a:p>
          <a:p>
            <a:endParaRPr lang="en-US" sz="1200" b="0" i="0" kern="1200" dirty="0">
              <a:solidFill>
                <a:schemeClr val="tx1"/>
              </a:solidFill>
              <a:effectLst/>
              <a:latin typeface="+mn-lt"/>
              <a:ea typeface="+mn-ea"/>
              <a:cs typeface="+mn-cs"/>
            </a:endParaRPr>
          </a:p>
          <a:p>
            <a:r>
              <a:rPr lang="en-US" dirty="0"/>
              <a:t>BOB </a:t>
            </a:r>
            <a:r>
              <a:rPr lang="en-US" sz="1200" b="0" i="0" kern="1200" dirty="0">
                <a:solidFill>
                  <a:schemeClr val="tx1"/>
                </a:solidFill>
                <a:effectLst/>
                <a:latin typeface="+mn-lt"/>
                <a:ea typeface="+mn-ea"/>
                <a:cs typeface="+mn-cs"/>
              </a:rPr>
              <a:t>IL: 3-6; RL: 5.6 Cowritten and Mass and Stead said they worked together so much that by the end they could not say who wrote what – made me thing of Velveteen Rabbit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Endling IL: 3-6; RL: 4.3. I love Katherine Applegate, but this really harkens back to her </a:t>
            </a:r>
            <a:r>
              <a:rPr lang="en-US" sz="1200" b="0" i="0" kern="1200" dirty="0" err="1">
                <a:solidFill>
                  <a:schemeClr val="tx1"/>
                </a:solidFill>
                <a:effectLst/>
                <a:latin typeface="+mn-lt"/>
                <a:ea typeface="+mn-ea"/>
                <a:cs typeface="+mn-cs"/>
              </a:rPr>
              <a:t>Animorphs</a:t>
            </a:r>
            <a:r>
              <a:rPr lang="en-US" sz="1200" b="0" i="0" kern="1200" dirty="0">
                <a:solidFill>
                  <a:schemeClr val="tx1"/>
                </a:solidFill>
                <a:effectLst/>
                <a:latin typeface="+mn-lt"/>
                <a:ea typeface="+mn-ea"/>
                <a:cs typeface="+mn-cs"/>
              </a:rPr>
              <a:t> series.</a:t>
            </a:r>
            <a:endParaRPr lang="en-US" dirty="0"/>
          </a:p>
        </p:txBody>
      </p:sp>
      <p:sp>
        <p:nvSpPr>
          <p:cNvPr id="4" name="Slide Number Placeholder 3"/>
          <p:cNvSpPr>
            <a:spLocks noGrp="1"/>
          </p:cNvSpPr>
          <p:nvPr>
            <p:ph type="sldNum" sz="quarter" idx="5"/>
          </p:nvPr>
        </p:nvSpPr>
        <p:spPr/>
        <p:txBody>
          <a:bodyPr/>
          <a:lstStyle/>
          <a:p>
            <a:fld id="{2CB0EEA6-9CEF-244D-A901-F3337A3A4E3A}" type="slidenum">
              <a:rPr lang="en-US" smtClean="0"/>
              <a:t>8</a:t>
            </a:fld>
            <a:endParaRPr lang="en-US"/>
          </a:p>
        </p:txBody>
      </p:sp>
    </p:spTree>
    <p:extLst>
      <p:ext uri="{BB962C8B-B14F-4D97-AF65-F5344CB8AC3E}">
        <p14:creationId xmlns:p14="http://schemas.microsoft.com/office/powerpoint/2010/main" val="3848398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Sweep -  </a:t>
            </a:r>
            <a:r>
              <a:rPr lang="en-US" sz="1200" b="0" i="0" kern="1200" dirty="0">
                <a:solidFill>
                  <a:schemeClr val="tx1"/>
                </a:solidFill>
                <a:effectLst/>
                <a:latin typeface="+mn-lt"/>
                <a:ea typeface="+mn-ea"/>
                <a:cs typeface="+mn-cs"/>
              </a:rPr>
              <a:t>IL: 3-6; RL: 3.6 </a:t>
            </a:r>
            <a:r>
              <a:rPr lang="en-US" dirty="0"/>
              <a:t>Love this story that took Jonathan </a:t>
            </a:r>
            <a:r>
              <a:rPr lang="en-US" dirty="0" err="1"/>
              <a:t>Auxier</a:t>
            </a:r>
            <a:r>
              <a:rPr lang="en-US" dirty="0"/>
              <a:t> 10 years to write.  He includes the backstory in his Author’s note at the end. Great audio book, if doc camera or kids can follow text -  So many examples of flashback and forward and clever wordplay that can’t be hear.  Set in London 19</a:t>
            </a:r>
            <a:r>
              <a:rPr lang="en-US" baseline="30000" dirty="0"/>
              <a:t>th</a:t>
            </a:r>
            <a:r>
              <a:rPr lang="en-US" dirty="0"/>
              <a:t> century before child labor laws regarding chimney sweeps.</a:t>
            </a:r>
          </a:p>
        </p:txBody>
      </p:sp>
      <p:sp>
        <p:nvSpPr>
          <p:cNvPr id="4" name="Slide Number Placeholder 3"/>
          <p:cNvSpPr>
            <a:spLocks noGrp="1"/>
          </p:cNvSpPr>
          <p:nvPr>
            <p:ph type="sldNum" sz="quarter" idx="5"/>
          </p:nvPr>
        </p:nvSpPr>
        <p:spPr/>
        <p:txBody>
          <a:bodyPr/>
          <a:lstStyle/>
          <a:p>
            <a:fld id="{2CB0EEA6-9CEF-244D-A901-F3337A3A4E3A}" type="slidenum">
              <a:rPr lang="en-US" smtClean="0"/>
              <a:t>9</a:t>
            </a:fld>
            <a:endParaRPr lang="en-US"/>
          </a:p>
        </p:txBody>
      </p:sp>
    </p:spTree>
    <p:extLst>
      <p:ext uri="{BB962C8B-B14F-4D97-AF65-F5344CB8AC3E}">
        <p14:creationId xmlns:p14="http://schemas.microsoft.com/office/powerpoint/2010/main" val="3545465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3805D-68AF-4448-875F-7E6D90954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19AD1A-76CE-BA4A-99C5-0CE36C6717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3F5EC3-A561-8245-88DF-9BA1FABAD808}"/>
              </a:ext>
            </a:extLst>
          </p:cNvPr>
          <p:cNvSpPr>
            <a:spLocks noGrp="1"/>
          </p:cNvSpPr>
          <p:nvPr>
            <p:ph type="dt" sz="half" idx="10"/>
          </p:nvPr>
        </p:nvSpPr>
        <p:spPr/>
        <p:txBody>
          <a:bodyPr/>
          <a:lstStyle/>
          <a:p>
            <a:fld id="{805FAD03-6F01-1E42-8493-DD272A09B32A}" type="datetimeFigureOut">
              <a:rPr lang="en-US" smtClean="0"/>
              <a:t>2/5/19</a:t>
            </a:fld>
            <a:endParaRPr lang="en-US"/>
          </a:p>
        </p:txBody>
      </p:sp>
      <p:sp>
        <p:nvSpPr>
          <p:cNvPr id="5" name="Footer Placeholder 4">
            <a:extLst>
              <a:ext uri="{FF2B5EF4-FFF2-40B4-BE49-F238E27FC236}">
                <a16:creationId xmlns:a16="http://schemas.microsoft.com/office/drawing/2014/main" id="{7F9AFFA8-8971-BF42-935C-87434C53F8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371EB3-C7EC-AA42-8BFA-55D354E33DC2}"/>
              </a:ext>
            </a:extLst>
          </p:cNvPr>
          <p:cNvSpPr>
            <a:spLocks noGrp="1"/>
          </p:cNvSpPr>
          <p:nvPr>
            <p:ph type="sldNum" sz="quarter" idx="12"/>
          </p:nvPr>
        </p:nvSpPr>
        <p:spPr/>
        <p:txBody>
          <a:bodyPr/>
          <a:lstStyle/>
          <a:p>
            <a:fld id="{6DDAE976-B385-CC41-B57A-9878021B9865}" type="slidenum">
              <a:rPr lang="en-US" smtClean="0"/>
              <a:t>‹#›</a:t>
            </a:fld>
            <a:endParaRPr lang="en-US"/>
          </a:p>
        </p:txBody>
      </p:sp>
    </p:spTree>
    <p:extLst>
      <p:ext uri="{BB962C8B-B14F-4D97-AF65-F5344CB8AC3E}">
        <p14:creationId xmlns:p14="http://schemas.microsoft.com/office/powerpoint/2010/main" val="2885896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14CB2-BAA4-E449-B737-E35C6DBFCE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DF3C4A-0703-EE44-857E-6EA08ACA06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54703E-BC90-B342-A029-1BEDB7558FA1}"/>
              </a:ext>
            </a:extLst>
          </p:cNvPr>
          <p:cNvSpPr>
            <a:spLocks noGrp="1"/>
          </p:cNvSpPr>
          <p:nvPr>
            <p:ph type="dt" sz="half" idx="10"/>
          </p:nvPr>
        </p:nvSpPr>
        <p:spPr/>
        <p:txBody>
          <a:bodyPr/>
          <a:lstStyle/>
          <a:p>
            <a:fld id="{805FAD03-6F01-1E42-8493-DD272A09B32A}" type="datetimeFigureOut">
              <a:rPr lang="en-US" smtClean="0"/>
              <a:t>2/5/19</a:t>
            </a:fld>
            <a:endParaRPr lang="en-US"/>
          </a:p>
        </p:txBody>
      </p:sp>
      <p:sp>
        <p:nvSpPr>
          <p:cNvPr id="5" name="Footer Placeholder 4">
            <a:extLst>
              <a:ext uri="{FF2B5EF4-FFF2-40B4-BE49-F238E27FC236}">
                <a16:creationId xmlns:a16="http://schemas.microsoft.com/office/drawing/2014/main" id="{E3041AA3-21A3-654A-9181-9A199ACB9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07083-97E2-134D-97AC-1013CEC61D15}"/>
              </a:ext>
            </a:extLst>
          </p:cNvPr>
          <p:cNvSpPr>
            <a:spLocks noGrp="1"/>
          </p:cNvSpPr>
          <p:nvPr>
            <p:ph type="sldNum" sz="quarter" idx="12"/>
          </p:nvPr>
        </p:nvSpPr>
        <p:spPr/>
        <p:txBody>
          <a:bodyPr/>
          <a:lstStyle/>
          <a:p>
            <a:fld id="{6DDAE976-B385-CC41-B57A-9878021B9865}" type="slidenum">
              <a:rPr lang="en-US" smtClean="0"/>
              <a:t>‹#›</a:t>
            </a:fld>
            <a:endParaRPr lang="en-US"/>
          </a:p>
        </p:txBody>
      </p:sp>
    </p:spTree>
    <p:extLst>
      <p:ext uri="{BB962C8B-B14F-4D97-AF65-F5344CB8AC3E}">
        <p14:creationId xmlns:p14="http://schemas.microsoft.com/office/powerpoint/2010/main" val="458538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CB7139-7AF0-274D-A647-DB16216B4F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E54119-93EB-3E43-B731-90C1F0A7F9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7A0011-0BDE-0C45-9D34-4048DCD790AF}"/>
              </a:ext>
            </a:extLst>
          </p:cNvPr>
          <p:cNvSpPr>
            <a:spLocks noGrp="1"/>
          </p:cNvSpPr>
          <p:nvPr>
            <p:ph type="dt" sz="half" idx="10"/>
          </p:nvPr>
        </p:nvSpPr>
        <p:spPr/>
        <p:txBody>
          <a:bodyPr/>
          <a:lstStyle/>
          <a:p>
            <a:fld id="{805FAD03-6F01-1E42-8493-DD272A09B32A}" type="datetimeFigureOut">
              <a:rPr lang="en-US" smtClean="0"/>
              <a:t>2/5/19</a:t>
            </a:fld>
            <a:endParaRPr lang="en-US"/>
          </a:p>
        </p:txBody>
      </p:sp>
      <p:sp>
        <p:nvSpPr>
          <p:cNvPr id="5" name="Footer Placeholder 4">
            <a:extLst>
              <a:ext uri="{FF2B5EF4-FFF2-40B4-BE49-F238E27FC236}">
                <a16:creationId xmlns:a16="http://schemas.microsoft.com/office/drawing/2014/main" id="{56D34711-37E7-E141-9481-75CFC9A484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F67C4-BBE1-1A45-9CEA-B99806B198EF}"/>
              </a:ext>
            </a:extLst>
          </p:cNvPr>
          <p:cNvSpPr>
            <a:spLocks noGrp="1"/>
          </p:cNvSpPr>
          <p:nvPr>
            <p:ph type="sldNum" sz="quarter" idx="12"/>
          </p:nvPr>
        </p:nvSpPr>
        <p:spPr/>
        <p:txBody>
          <a:bodyPr/>
          <a:lstStyle/>
          <a:p>
            <a:fld id="{6DDAE976-B385-CC41-B57A-9878021B9865}" type="slidenum">
              <a:rPr lang="en-US" smtClean="0"/>
              <a:t>‹#›</a:t>
            </a:fld>
            <a:endParaRPr lang="en-US"/>
          </a:p>
        </p:txBody>
      </p:sp>
    </p:spTree>
    <p:extLst>
      <p:ext uri="{BB962C8B-B14F-4D97-AF65-F5344CB8AC3E}">
        <p14:creationId xmlns:p14="http://schemas.microsoft.com/office/powerpoint/2010/main" val="1173224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CB130-52AB-984E-98F1-A18E5FD544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A31B54-B28D-864F-8BB8-CAD9D347B3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75110A-F65F-CF4A-9BB0-8356D67620B4}"/>
              </a:ext>
            </a:extLst>
          </p:cNvPr>
          <p:cNvSpPr>
            <a:spLocks noGrp="1"/>
          </p:cNvSpPr>
          <p:nvPr>
            <p:ph type="dt" sz="half" idx="10"/>
          </p:nvPr>
        </p:nvSpPr>
        <p:spPr/>
        <p:txBody>
          <a:bodyPr/>
          <a:lstStyle/>
          <a:p>
            <a:fld id="{805FAD03-6F01-1E42-8493-DD272A09B32A}" type="datetimeFigureOut">
              <a:rPr lang="en-US" smtClean="0"/>
              <a:t>2/5/19</a:t>
            </a:fld>
            <a:endParaRPr lang="en-US"/>
          </a:p>
        </p:txBody>
      </p:sp>
      <p:sp>
        <p:nvSpPr>
          <p:cNvPr id="5" name="Footer Placeholder 4">
            <a:extLst>
              <a:ext uri="{FF2B5EF4-FFF2-40B4-BE49-F238E27FC236}">
                <a16:creationId xmlns:a16="http://schemas.microsoft.com/office/drawing/2014/main" id="{8D2B53A5-4549-C340-98ED-64C60CD9BC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93A4A0-9D43-5045-BAC3-7748466BE7C8}"/>
              </a:ext>
            </a:extLst>
          </p:cNvPr>
          <p:cNvSpPr>
            <a:spLocks noGrp="1"/>
          </p:cNvSpPr>
          <p:nvPr>
            <p:ph type="sldNum" sz="quarter" idx="12"/>
          </p:nvPr>
        </p:nvSpPr>
        <p:spPr/>
        <p:txBody>
          <a:bodyPr/>
          <a:lstStyle/>
          <a:p>
            <a:fld id="{6DDAE976-B385-CC41-B57A-9878021B9865}" type="slidenum">
              <a:rPr lang="en-US" smtClean="0"/>
              <a:t>‹#›</a:t>
            </a:fld>
            <a:endParaRPr lang="en-US"/>
          </a:p>
        </p:txBody>
      </p:sp>
    </p:spTree>
    <p:extLst>
      <p:ext uri="{BB962C8B-B14F-4D97-AF65-F5344CB8AC3E}">
        <p14:creationId xmlns:p14="http://schemas.microsoft.com/office/powerpoint/2010/main" val="299882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6A392-2D68-3448-B5E9-2D52B2073C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6D1D32-7948-1A4B-BE2F-5E974C281C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FD0A172-D602-8346-8ECF-531E78782485}"/>
              </a:ext>
            </a:extLst>
          </p:cNvPr>
          <p:cNvSpPr>
            <a:spLocks noGrp="1"/>
          </p:cNvSpPr>
          <p:nvPr>
            <p:ph type="dt" sz="half" idx="10"/>
          </p:nvPr>
        </p:nvSpPr>
        <p:spPr/>
        <p:txBody>
          <a:bodyPr/>
          <a:lstStyle/>
          <a:p>
            <a:fld id="{805FAD03-6F01-1E42-8493-DD272A09B32A}" type="datetimeFigureOut">
              <a:rPr lang="en-US" smtClean="0"/>
              <a:t>2/5/19</a:t>
            </a:fld>
            <a:endParaRPr lang="en-US"/>
          </a:p>
        </p:txBody>
      </p:sp>
      <p:sp>
        <p:nvSpPr>
          <p:cNvPr id="5" name="Footer Placeholder 4">
            <a:extLst>
              <a:ext uri="{FF2B5EF4-FFF2-40B4-BE49-F238E27FC236}">
                <a16:creationId xmlns:a16="http://schemas.microsoft.com/office/drawing/2014/main" id="{6B2C4CEA-9868-394B-9E92-CE5968CE4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C29F38-A4C9-4E4E-ACBC-89EC93C7B60D}"/>
              </a:ext>
            </a:extLst>
          </p:cNvPr>
          <p:cNvSpPr>
            <a:spLocks noGrp="1"/>
          </p:cNvSpPr>
          <p:nvPr>
            <p:ph type="sldNum" sz="quarter" idx="12"/>
          </p:nvPr>
        </p:nvSpPr>
        <p:spPr/>
        <p:txBody>
          <a:bodyPr/>
          <a:lstStyle/>
          <a:p>
            <a:fld id="{6DDAE976-B385-CC41-B57A-9878021B9865}" type="slidenum">
              <a:rPr lang="en-US" smtClean="0"/>
              <a:t>‹#›</a:t>
            </a:fld>
            <a:endParaRPr lang="en-US"/>
          </a:p>
        </p:txBody>
      </p:sp>
    </p:spTree>
    <p:extLst>
      <p:ext uri="{BB962C8B-B14F-4D97-AF65-F5344CB8AC3E}">
        <p14:creationId xmlns:p14="http://schemas.microsoft.com/office/powerpoint/2010/main" val="2717465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A8B57-FED8-BE41-83F3-CF95EDD2F3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B15B57-A9A5-5D45-BDB8-BC5B379316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859827-5B47-CF45-98CE-B7289A3FDAB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BBD6D3-C3EF-494C-9E32-53703C969F53}"/>
              </a:ext>
            </a:extLst>
          </p:cNvPr>
          <p:cNvSpPr>
            <a:spLocks noGrp="1"/>
          </p:cNvSpPr>
          <p:nvPr>
            <p:ph type="dt" sz="half" idx="10"/>
          </p:nvPr>
        </p:nvSpPr>
        <p:spPr/>
        <p:txBody>
          <a:bodyPr/>
          <a:lstStyle/>
          <a:p>
            <a:fld id="{805FAD03-6F01-1E42-8493-DD272A09B32A}" type="datetimeFigureOut">
              <a:rPr lang="en-US" smtClean="0"/>
              <a:t>2/5/19</a:t>
            </a:fld>
            <a:endParaRPr lang="en-US"/>
          </a:p>
        </p:txBody>
      </p:sp>
      <p:sp>
        <p:nvSpPr>
          <p:cNvPr id="6" name="Footer Placeholder 5">
            <a:extLst>
              <a:ext uri="{FF2B5EF4-FFF2-40B4-BE49-F238E27FC236}">
                <a16:creationId xmlns:a16="http://schemas.microsoft.com/office/drawing/2014/main" id="{E7B9E225-D957-DB48-95AA-F829F4A92A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18CE9E-3927-A14A-BE91-60D74500ECAE}"/>
              </a:ext>
            </a:extLst>
          </p:cNvPr>
          <p:cNvSpPr>
            <a:spLocks noGrp="1"/>
          </p:cNvSpPr>
          <p:nvPr>
            <p:ph type="sldNum" sz="quarter" idx="12"/>
          </p:nvPr>
        </p:nvSpPr>
        <p:spPr/>
        <p:txBody>
          <a:bodyPr/>
          <a:lstStyle/>
          <a:p>
            <a:fld id="{6DDAE976-B385-CC41-B57A-9878021B9865}" type="slidenum">
              <a:rPr lang="en-US" smtClean="0"/>
              <a:t>‹#›</a:t>
            </a:fld>
            <a:endParaRPr lang="en-US"/>
          </a:p>
        </p:txBody>
      </p:sp>
    </p:spTree>
    <p:extLst>
      <p:ext uri="{BB962C8B-B14F-4D97-AF65-F5344CB8AC3E}">
        <p14:creationId xmlns:p14="http://schemas.microsoft.com/office/powerpoint/2010/main" val="331018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48C63-6FF1-EB44-8F75-F12D5400AF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087E10-6F7A-6740-8601-2FC61C94A8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12A157-AB15-674B-9DA6-9152BAD019B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AB3A2D-DA7E-8348-A20C-C437D04E59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540E36-BB20-D444-BDF4-A39F585A20A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1ED4F0-BB0B-6843-8B1F-4D5EEBF5E656}"/>
              </a:ext>
            </a:extLst>
          </p:cNvPr>
          <p:cNvSpPr>
            <a:spLocks noGrp="1"/>
          </p:cNvSpPr>
          <p:nvPr>
            <p:ph type="dt" sz="half" idx="10"/>
          </p:nvPr>
        </p:nvSpPr>
        <p:spPr/>
        <p:txBody>
          <a:bodyPr/>
          <a:lstStyle/>
          <a:p>
            <a:fld id="{805FAD03-6F01-1E42-8493-DD272A09B32A}" type="datetimeFigureOut">
              <a:rPr lang="en-US" smtClean="0"/>
              <a:t>2/5/19</a:t>
            </a:fld>
            <a:endParaRPr lang="en-US"/>
          </a:p>
        </p:txBody>
      </p:sp>
      <p:sp>
        <p:nvSpPr>
          <p:cNvPr id="8" name="Footer Placeholder 7">
            <a:extLst>
              <a:ext uri="{FF2B5EF4-FFF2-40B4-BE49-F238E27FC236}">
                <a16:creationId xmlns:a16="http://schemas.microsoft.com/office/drawing/2014/main" id="{A1A49B0D-E06A-BD4B-82D0-0CD2B555A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57EEF1-1128-5046-B192-C0F0E7856EC6}"/>
              </a:ext>
            </a:extLst>
          </p:cNvPr>
          <p:cNvSpPr>
            <a:spLocks noGrp="1"/>
          </p:cNvSpPr>
          <p:nvPr>
            <p:ph type="sldNum" sz="quarter" idx="12"/>
          </p:nvPr>
        </p:nvSpPr>
        <p:spPr/>
        <p:txBody>
          <a:bodyPr/>
          <a:lstStyle/>
          <a:p>
            <a:fld id="{6DDAE976-B385-CC41-B57A-9878021B9865}" type="slidenum">
              <a:rPr lang="en-US" smtClean="0"/>
              <a:t>‹#›</a:t>
            </a:fld>
            <a:endParaRPr lang="en-US"/>
          </a:p>
        </p:txBody>
      </p:sp>
    </p:spTree>
    <p:extLst>
      <p:ext uri="{BB962C8B-B14F-4D97-AF65-F5344CB8AC3E}">
        <p14:creationId xmlns:p14="http://schemas.microsoft.com/office/powerpoint/2010/main" val="222260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925A-78F5-ED4F-BA4E-0C0B4A79B2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23FBC9-1E67-7F4A-BF68-20BDB6F36498}"/>
              </a:ext>
            </a:extLst>
          </p:cNvPr>
          <p:cNvSpPr>
            <a:spLocks noGrp="1"/>
          </p:cNvSpPr>
          <p:nvPr>
            <p:ph type="dt" sz="half" idx="10"/>
          </p:nvPr>
        </p:nvSpPr>
        <p:spPr/>
        <p:txBody>
          <a:bodyPr/>
          <a:lstStyle/>
          <a:p>
            <a:fld id="{805FAD03-6F01-1E42-8493-DD272A09B32A}" type="datetimeFigureOut">
              <a:rPr lang="en-US" smtClean="0"/>
              <a:t>2/5/19</a:t>
            </a:fld>
            <a:endParaRPr lang="en-US"/>
          </a:p>
        </p:txBody>
      </p:sp>
      <p:sp>
        <p:nvSpPr>
          <p:cNvPr id="4" name="Footer Placeholder 3">
            <a:extLst>
              <a:ext uri="{FF2B5EF4-FFF2-40B4-BE49-F238E27FC236}">
                <a16:creationId xmlns:a16="http://schemas.microsoft.com/office/drawing/2014/main" id="{F25A70DA-5E67-D941-94E6-ABB25EC309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328886-B7CC-AA45-B652-941CBF77F4F1}"/>
              </a:ext>
            </a:extLst>
          </p:cNvPr>
          <p:cNvSpPr>
            <a:spLocks noGrp="1"/>
          </p:cNvSpPr>
          <p:nvPr>
            <p:ph type="sldNum" sz="quarter" idx="12"/>
          </p:nvPr>
        </p:nvSpPr>
        <p:spPr/>
        <p:txBody>
          <a:bodyPr/>
          <a:lstStyle/>
          <a:p>
            <a:fld id="{6DDAE976-B385-CC41-B57A-9878021B9865}" type="slidenum">
              <a:rPr lang="en-US" smtClean="0"/>
              <a:t>‹#›</a:t>
            </a:fld>
            <a:endParaRPr lang="en-US"/>
          </a:p>
        </p:txBody>
      </p:sp>
    </p:spTree>
    <p:extLst>
      <p:ext uri="{BB962C8B-B14F-4D97-AF65-F5344CB8AC3E}">
        <p14:creationId xmlns:p14="http://schemas.microsoft.com/office/powerpoint/2010/main" val="1450697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EF33A5-B100-B042-977E-89EB8B994795}"/>
              </a:ext>
            </a:extLst>
          </p:cNvPr>
          <p:cNvSpPr>
            <a:spLocks noGrp="1"/>
          </p:cNvSpPr>
          <p:nvPr>
            <p:ph type="dt" sz="half" idx="10"/>
          </p:nvPr>
        </p:nvSpPr>
        <p:spPr/>
        <p:txBody>
          <a:bodyPr/>
          <a:lstStyle/>
          <a:p>
            <a:fld id="{805FAD03-6F01-1E42-8493-DD272A09B32A}" type="datetimeFigureOut">
              <a:rPr lang="en-US" smtClean="0"/>
              <a:t>2/5/19</a:t>
            </a:fld>
            <a:endParaRPr lang="en-US"/>
          </a:p>
        </p:txBody>
      </p:sp>
      <p:sp>
        <p:nvSpPr>
          <p:cNvPr id="3" name="Footer Placeholder 2">
            <a:extLst>
              <a:ext uri="{FF2B5EF4-FFF2-40B4-BE49-F238E27FC236}">
                <a16:creationId xmlns:a16="http://schemas.microsoft.com/office/drawing/2014/main" id="{181EA529-E801-8549-957C-2A90EC8ACB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A723DF-75BC-7147-BE04-130DE22F4F0C}"/>
              </a:ext>
            </a:extLst>
          </p:cNvPr>
          <p:cNvSpPr>
            <a:spLocks noGrp="1"/>
          </p:cNvSpPr>
          <p:nvPr>
            <p:ph type="sldNum" sz="quarter" idx="12"/>
          </p:nvPr>
        </p:nvSpPr>
        <p:spPr/>
        <p:txBody>
          <a:bodyPr/>
          <a:lstStyle/>
          <a:p>
            <a:fld id="{6DDAE976-B385-CC41-B57A-9878021B9865}" type="slidenum">
              <a:rPr lang="en-US" smtClean="0"/>
              <a:t>‹#›</a:t>
            </a:fld>
            <a:endParaRPr lang="en-US"/>
          </a:p>
        </p:txBody>
      </p:sp>
    </p:spTree>
    <p:extLst>
      <p:ext uri="{BB962C8B-B14F-4D97-AF65-F5344CB8AC3E}">
        <p14:creationId xmlns:p14="http://schemas.microsoft.com/office/powerpoint/2010/main" val="3240146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4330E-9915-DE40-B789-BA910CFFD6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9424554-4433-E74E-B309-ED04BACD13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D474D7-0FD0-1847-8E2E-34A97A2B34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991BA6-A561-1E46-BECB-6866DC9B39FB}"/>
              </a:ext>
            </a:extLst>
          </p:cNvPr>
          <p:cNvSpPr>
            <a:spLocks noGrp="1"/>
          </p:cNvSpPr>
          <p:nvPr>
            <p:ph type="dt" sz="half" idx="10"/>
          </p:nvPr>
        </p:nvSpPr>
        <p:spPr/>
        <p:txBody>
          <a:bodyPr/>
          <a:lstStyle/>
          <a:p>
            <a:fld id="{805FAD03-6F01-1E42-8493-DD272A09B32A}" type="datetimeFigureOut">
              <a:rPr lang="en-US" smtClean="0"/>
              <a:t>2/5/19</a:t>
            </a:fld>
            <a:endParaRPr lang="en-US"/>
          </a:p>
        </p:txBody>
      </p:sp>
      <p:sp>
        <p:nvSpPr>
          <p:cNvPr id="6" name="Footer Placeholder 5">
            <a:extLst>
              <a:ext uri="{FF2B5EF4-FFF2-40B4-BE49-F238E27FC236}">
                <a16:creationId xmlns:a16="http://schemas.microsoft.com/office/drawing/2014/main" id="{6F6EDFC7-80C7-564F-8B7E-A3217E33FE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EE4053-32F1-FA49-9600-D03ECA7C30FD}"/>
              </a:ext>
            </a:extLst>
          </p:cNvPr>
          <p:cNvSpPr>
            <a:spLocks noGrp="1"/>
          </p:cNvSpPr>
          <p:nvPr>
            <p:ph type="sldNum" sz="quarter" idx="12"/>
          </p:nvPr>
        </p:nvSpPr>
        <p:spPr/>
        <p:txBody>
          <a:bodyPr/>
          <a:lstStyle/>
          <a:p>
            <a:fld id="{6DDAE976-B385-CC41-B57A-9878021B9865}" type="slidenum">
              <a:rPr lang="en-US" smtClean="0"/>
              <a:t>‹#›</a:t>
            </a:fld>
            <a:endParaRPr lang="en-US"/>
          </a:p>
        </p:txBody>
      </p:sp>
    </p:spTree>
    <p:extLst>
      <p:ext uri="{BB962C8B-B14F-4D97-AF65-F5344CB8AC3E}">
        <p14:creationId xmlns:p14="http://schemas.microsoft.com/office/powerpoint/2010/main" val="1263727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1489-23EF-4443-A1A6-3E1F18B6A9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7C5024-BF75-4247-849E-72B5BB3C08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46611B-A3D5-3D4E-AF51-C2F5820D09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DEFE02C-9F82-584D-891C-4421CF6C6DB7}"/>
              </a:ext>
            </a:extLst>
          </p:cNvPr>
          <p:cNvSpPr>
            <a:spLocks noGrp="1"/>
          </p:cNvSpPr>
          <p:nvPr>
            <p:ph type="dt" sz="half" idx="10"/>
          </p:nvPr>
        </p:nvSpPr>
        <p:spPr/>
        <p:txBody>
          <a:bodyPr/>
          <a:lstStyle/>
          <a:p>
            <a:fld id="{805FAD03-6F01-1E42-8493-DD272A09B32A}" type="datetimeFigureOut">
              <a:rPr lang="en-US" smtClean="0"/>
              <a:t>2/5/19</a:t>
            </a:fld>
            <a:endParaRPr lang="en-US"/>
          </a:p>
        </p:txBody>
      </p:sp>
      <p:sp>
        <p:nvSpPr>
          <p:cNvPr id="6" name="Footer Placeholder 5">
            <a:extLst>
              <a:ext uri="{FF2B5EF4-FFF2-40B4-BE49-F238E27FC236}">
                <a16:creationId xmlns:a16="http://schemas.microsoft.com/office/drawing/2014/main" id="{A846FA96-C9A2-6E47-848C-91AD7C8A96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6B6921-BDDE-3649-B08F-BEEE02F2E70A}"/>
              </a:ext>
            </a:extLst>
          </p:cNvPr>
          <p:cNvSpPr>
            <a:spLocks noGrp="1"/>
          </p:cNvSpPr>
          <p:nvPr>
            <p:ph type="sldNum" sz="quarter" idx="12"/>
          </p:nvPr>
        </p:nvSpPr>
        <p:spPr/>
        <p:txBody>
          <a:bodyPr/>
          <a:lstStyle/>
          <a:p>
            <a:fld id="{6DDAE976-B385-CC41-B57A-9878021B9865}" type="slidenum">
              <a:rPr lang="en-US" smtClean="0"/>
              <a:t>‹#›</a:t>
            </a:fld>
            <a:endParaRPr lang="en-US"/>
          </a:p>
        </p:txBody>
      </p:sp>
    </p:spTree>
    <p:extLst>
      <p:ext uri="{BB962C8B-B14F-4D97-AF65-F5344CB8AC3E}">
        <p14:creationId xmlns:p14="http://schemas.microsoft.com/office/powerpoint/2010/main" val="84709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96A24C-DC77-D548-A7CE-8CC0895381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3B03F6-D8ED-364A-8A5C-21A328DB75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A10842-B90A-F544-AF39-E072041173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FAD03-6F01-1E42-8493-DD272A09B32A}" type="datetimeFigureOut">
              <a:rPr lang="en-US" smtClean="0"/>
              <a:t>2/5/19</a:t>
            </a:fld>
            <a:endParaRPr lang="en-US"/>
          </a:p>
        </p:txBody>
      </p:sp>
      <p:sp>
        <p:nvSpPr>
          <p:cNvPr id="5" name="Footer Placeholder 4">
            <a:extLst>
              <a:ext uri="{FF2B5EF4-FFF2-40B4-BE49-F238E27FC236}">
                <a16:creationId xmlns:a16="http://schemas.microsoft.com/office/drawing/2014/main" id="{7F269A70-7A76-E44A-B2C0-C2810F55CF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C9CBAD-AF1E-4843-8697-7D91AD2334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AE976-B385-CC41-B57A-9878021B9865}" type="slidenum">
              <a:rPr lang="en-US" smtClean="0"/>
              <a:t>‹#›</a:t>
            </a:fld>
            <a:endParaRPr lang="en-US"/>
          </a:p>
        </p:txBody>
      </p:sp>
    </p:spTree>
    <p:extLst>
      <p:ext uri="{BB962C8B-B14F-4D97-AF65-F5344CB8AC3E}">
        <p14:creationId xmlns:p14="http://schemas.microsoft.com/office/powerpoint/2010/main" val="1752715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youtube.com/watch?v=0TBbpyXmL2o"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theclassroombookshelf.com/2018/06/the-night-diary/" TargetMode="External"/><Relationship Id="rId5" Type="http://schemas.openxmlformats.org/officeDocument/2006/relationships/hyperlink" Target="https://www.readbrightly.com/brightlys-book-club-for-kids-the-night-diary/" TargetMode="Externa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jp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hyperlink" Target="http://varianjohnson.com/books/the-parker-inheritance/story-behind-parker-inheritance/" TargetMode="External"/><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theclassroombookshelf.com/2018/04/reboun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jpg"/><Relationship Id="rId7" Type="http://schemas.openxmlformats.org/officeDocument/2006/relationships/hyperlink" Target="https://www.chroniclebooks.com/landing-pages/pdfs/fox_chick_teacher_guide.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youtube.com/watch?reload=9&amp;v=tLM8eSGAeZc" TargetMode="External"/><Relationship Id="rId5" Type="http://schemas.openxmlformats.org/officeDocument/2006/relationships/hyperlink" Target="https://www.youtube.com/watch?v=qQo8HstTaCk" TargetMode="Externa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hyperlink" Target="http://www.capstonepub.com/consumer/products/meet-yasmi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mymcpl.org/books-movies-music/read/juvenile-series-and-sequels" TargetMode="External"/><Relationship Id="rId5" Type="http://schemas.openxmlformats.org/officeDocument/2006/relationships/hyperlink" Target="https://www.ted.com/talks/mac_barnett_why_a_good_book_is_a_secret_door?language=en"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6.jpeg"/><Relationship Id="rId7" Type="http://schemas.openxmlformats.org/officeDocument/2006/relationships/hyperlink" Target="https://images.randomhouse.com/promo_image/9781524767570_5289.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b0f646cfbd7462424f7a-f9758a43fb7c33cc8adda0fd36101899.ssl.cf2.rackcdn.com/teaching-guides/TG-9780062491435.pdf" TargetMode="External"/><Relationship Id="rId5" Type="http://schemas.openxmlformats.org/officeDocument/2006/relationships/image" Target="../media/image8.jpeg"/><Relationship Id="rId4" Type="http://schemas.openxmlformats.org/officeDocument/2006/relationships/image" Target="../media/image7.jpg"/><Relationship Id="rId9" Type="http://schemas.openxmlformats.org/officeDocument/2006/relationships/hyperlink" Target="https://www.youtube.com/watch?v=v5FZAk497D4"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youtube.com/watch?v=FjKqwqpBgGM" TargetMode="External"/><Relationship Id="rId3" Type="http://schemas.openxmlformats.org/officeDocument/2006/relationships/image" Target="../media/image10.jpg"/><Relationship Id="rId7" Type="http://schemas.openxmlformats.org/officeDocument/2006/relationships/hyperlink" Target="http://images.randomhouse.com/teachers_guides/9780399252525.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hyperlink" Target="http://www.theclassroombookshelf.com/2018/10/merci-suarez-changes-gears/" TargetMode="External"/><Relationship Id="rId4" Type="http://schemas.openxmlformats.org/officeDocument/2006/relationships/image" Target="../media/image11.jpg"/><Relationship Id="rId9"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IlNSvqDQFS4" TargetMode="External"/><Relationship Id="rId3" Type="http://schemas.openxmlformats.org/officeDocument/2006/relationships/hyperlink" Target="https://www.broomfield.org/945/Recommended-Reads" TargetMode="External"/><Relationship Id="rId7" Type="http://schemas.openxmlformats.org/officeDocument/2006/relationships/hyperlink" Target="http://sharondraper.com/bookdetail.asp?id=7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10" Type="http://schemas.openxmlformats.org/officeDocument/2006/relationships/image" Target="../media/image3.jpg"/><Relationship Id="rId4" Type="http://schemas.openxmlformats.org/officeDocument/2006/relationships/hyperlink" Target="https://www.broomfield.org/DocumentCenter/View/8166/2016-First-Chapter-Books?bidId=" TargetMode="External"/><Relationship Id="rId9" Type="http://schemas.openxmlformats.org/officeDocument/2006/relationships/hyperlink" Target="https://www.commonsensemedia.org/book-reviews/blende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7.jpeg"/><Relationship Id="rId7" Type="http://schemas.openxmlformats.org/officeDocument/2006/relationships/hyperlink" Target="https://safeshare.tv/x/ss5c492b420aeb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endymass.com/wp-content/uploads/2018/04/BOB-Wendy-Mass-Educators-Guide.pdf" TargetMode="External"/><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comments" Target="../comments/commen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hyperlink" Target="https://www.teachingbooks.net/pronounce.cgi?aid=1766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E4F1435F-E241-2E4A-BDA7-50BB75993D42}"/>
              </a:ext>
            </a:extLst>
          </p:cNvPr>
          <p:cNvSpPr>
            <a:spLocks noGrp="1"/>
          </p:cNvSpPr>
          <p:nvPr>
            <p:ph type="ctrTitle"/>
          </p:nvPr>
        </p:nvSpPr>
        <p:spPr/>
        <p:txBody>
          <a:bodyPr>
            <a:normAutofit fontScale="90000"/>
          </a:bodyPr>
          <a:lstStyle/>
          <a:p>
            <a:pPr eaLnBrk="1" hangingPunct="1">
              <a:defRPr/>
            </a:pPr>
            <a:r>
              <a:rPr lang="en-US" dirty="0">
                <a:solidFill>
                  <a:schemeClr val="accent5">
                    <a:lumMod val="75000"/>
                  </a:schemeClr>
                </a:solidFill>
                <a:ea typeface="ＭＳ Ｐゴシック" charset="0"/>
                <a:cs typeface="ＭＳ Ｐゴシック" charset="0"/>
              </a:rPr>
              <a:t>Likes and Loves from the Literary Lists 2019 Edition</a:t>
            </a:r>
            <a:br>
              <a:rPr lang="en-US" dirty="0">
                <a:solidFill>
                  <a:schemeClr val="accent5">
                    <a:lumMod val="75000"/>
                  </a:schemeClr>
                </a:solidFill>
                <a:ea typeface="ＭＳ Ｐゴシック" charset="0"/>
                <a:cs typeface="ＭＳ Ｐゴシック" charset="0"/>
              </a:rPr>
            </a:br>
            <a:r>
              <a:rPr lang="en-US" dirty="0">
                <a:solidFill>
                  <a:schemeClr val="accent5">
                    <a:lumMod val="75000"/>
                  </a:schemeClr>
                </a:solidFill>
                <a:ea typeface="ＭＳ Ｐゴシック" charset="0"/>
                <a:cs typeface="ＭＳ Ｐゴシック" charset="0"/>
              </a:rPr>
              <a:t>Junior Books</a:t>
            </a:r>
          </a:p>
        </p:txBody>
      </p:sp>
      <p:sp>
        <p:nvSpPr>
          <p:cNvPr id="3" name="Subtitle 2">
            <a:extLst>
              <a:ext uri="{FF2B5EF4-FFF2-40B4-BE49-F238E27FC236}">
                <a16:creationId xmlns:a16="http://schemas.microsoft.com/office/drawing/2014/main" id="{16EE69B7-2363-DA45-99DC-C6F5699B3619}"/>
              </a:ext>
            </a:extLst>
          </p:cNvPr>
          <p:cNvSpPr>
            <a:spLocks noGrp="1"/>
          </p:cNvSpPr>
          <p:nvPr>
            <p:ph type="subTitle" idx="1"/>
          </p:nvPr>
        </p:nvSpPr>
        <p:spPr/>
        <p:txBody>
          <a:bodyPr rtlCol="0">
            <a:normAutofit/>
          </a:bodyPr>
          <a:lstStyle/>
          <a:p>
            <a:pPr>
              <a:defRPr/>
            </a:pPr>
            <a:endParaRPr lang="en-US" dirty="0">
              <a:ea typeface="+mn-ea"/>
              <a:cs typeface="+mn-cs"/>
            </a:endParaRPr>
          </a:p>
          <a:p>
            <a:pPr>
              <a:defRPr/>
            </a:pPr>
            <a:r>
              <a:rPr lang="en-US">
                <a:ea typeface="+mn-ea"/>
                <a:cs typeface="+mn-cs"/>
              </a:rPr>
              <a:t>February </a:t>
            </a:r>
            <a:r>
              <a:rPr lang="en-US" dirty="0">
                <a:ea typeface="+mn-ea"/>
                <a:cs typeface="+mn-cs"/>
              </a:rPr>
              <a:t>7, 2019</a:t>
            </a:r>
          </a:p>
          <a:p>
            <a:pPr>
              <a:defRPr/>
            </a:pPr>
            <a:r>
              <a:rPr lang="en-US" dirty="0" err="1">
                <a:ea typeface="+mn-ea"/>
                <a:cs typeface="+mn-cs"/>
              </a:rPr>
              <a:t>www.mhaloin.com</a:t>
            </a:r>
            <a:endParaRPr lang="en-US" dirty="0">
              <a:ea typeface="+mn-ea"/>
              <a:cs typeface="+mn-cs"/>
            </a:endParaRPr>
          </a:p>
        </p:txBody>
      </p:sp>
    </p:spTree>
    <p:extLst>
      <p:ext uri="{BB962C8B-B14F-4D97-AF65-F5344CB8AC3E}">
        <p14:creationId xmlns:p14="http://schemas.microsoft.com/office/powerpoint/2010/main" val="495907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D3251-C9EF-7245-B14C-6F18A25748A8}"/>
              </a:ext>
            </a:extLst>
          </p:cNvPr>
          <p:cNvSpPr>
            <a:spLocks noGrp="1"/>
          </p:cNvSpPr>
          <p:nvPr>
            <p:ph type="title"/>
          </p:nvPr>
        </p:nvSpPr>
        <p:spPr>
          <a:xfrm>
            <a:off x="1524001" y="274638"/>
            <a:ext cx="9110663" cy="1143000"/>
          </a:xfrm>
        </p:spPr>
        <p:txBody>
          <a:bodyPr rtlCol="0">
            <a:normAutofit/>
          </a:bodyPr>
          <a:lstStyle/>
          <a:p>
            <a:pPr>
              <a:defRPr/>
            </a:pPr>
            <a:r>
              <a:rPr lang="en-US" dirty="0">
                <a:ea typeface="+mj-ea"/>
                <a:cs typeface="+mj-cs"/>
              </a:rPr>
              <a:t>Graphic </a:t>
            </a:r>
          </a:p>
        </p:txBody>
      </p:sp>
      <p:pic>
        <p:nvPicPr>
          <p:cNvPr id="44034" name="Picture 2" descr="30623067.jpg">
            <a:extLst>
              <a:ext uri="{FF2B5EF4-FFF2-40B4-BE49-F238E27FC236}">
                <a16:creationId xmlns:a16="http://schemas.microsoft.com/office/drawing/2014/main" id="{0135FCBE-9D6B-6240-AC34-9C3B1B53F6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269" y="1695450"/>
            <a:ext cx="2725738"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3" descr="30623090.jpg">
            <a:extLst>
              <a:ext uri="{FF2B5EF4-FFF2-40B4-BE49-F238E27FC236}">
                <a16:creationId xmlns:a16="http://schemas.microsoft.com/office/drawing/2014/main" id="{356D01CC-0E90-9E49-ABEC-006199A2305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846137"/>
            <a:ext cx="3445553" cy="504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BC74360-8B5E-0E48-ACA6-335F67FB3790}"/>
              </a:ext>
            </a:extLst>
          </p:cNvPr>
          <p:cNvPicPr>
            <a:picLocks noChangeAspect="1"/>
          </p:cNvPicPr>
          <p:nvPr/>
        </p:nvPicPr>
        <p:blipFill>
          <a:blip r:embed="rId5"/>
          <a:stretch>
            <a:fillRect/>
          </a:stretch>
        </p:blipFill>
        <p:spPr>
          <a:xfrm>
            <a:off x="3413007" y="5338762"/>
            <a:ext cx="1270000" cy="1244600"/>
          </a:xfrm>
          <a:prstGeom prst="rect">
            <a:avLst/>
          </a:prstGeom>
        </p:spPr>
      </p:pic>
    </p:spTree>
    <p:extLst>
      <p:ext uri="{BB962C8B-B14F-4D97-AF65-F5344CB8AC3E}">
        <p14:creationId xmlns:p14="http://schemas.microsoft.com/office/powerpoint/2010/main" val="3404954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5B01F-0A27-9344-A000-E4B1FEB6B870}"/>
              </a:ext>
            </a:extLst>
          </p:cNvPr>
          <p:cNvSpPr>
            <a:spLocks noGrp="1"/>
          </p:cNvSpPr>
          <p:nvPr>
            <p:ph type="title"/>
          </p:nvPr>
        </p:nvSpPr>
        <p:spPr/>
        <p:txBody>
          <a:bodyPr/>
          <a:lstStyle/>
          <a:p>
            <a:r>
              <a:rPr lang="en-US" dirty="0"/>
              <a:t>Graphic</a:t>
            </a:r>
          </a:p>
        </p:txBody>
      </p:sp>
      <p:pic>
        <p:nvPicPr>
          <p:cNvPr id="4" name="Picture 2" descr="36005510.jpg">
            <a:extLst>
              <a:ext uri="{FF2B5EF4-FFF2-40B4-BE49-F238E27FC236}">
                <a16:creationId xmlns:a16="http://schemas.microsoft.com/office/drawing/2014/main" id="{46A96AFD-326E-414A-9D9C-E1C1F7CA971F}"/>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13281" y="1396045"/>
            <a:ext cx="2703830" cy="406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D59C41F-28CC-3E44-BA0A-B9A2382E0E3B}"/>
              </a:ext>
            </a:extLst>
          </p:cNvPr>
          <p:cNvPicPr>
            <a:picLocks noChangeAspect="1"/>
          </p:cNvPicPr>
          <p:nvPr/>
        </p:nvPicPr>
        <p:blipFill>
          <a:blip r:embed="rId4"/>
          <a:stretch>
            <a:fillRect/>
          </a:stretch>
        </p:blipFill>
        <p:spPr>
          <a:xfrm>
            <a:off x="5659120" y="1027906"/>
            <a:ext cx="2703830" cy="4055745"/>
          </a:xfrm>
          <a:prstGeom prst="rect">
            <a:avLst/>
          </a:prstGeom>
        </p:spPr>
      </p:pic>
      <p:sp>
        <p:nvSpPr>
          <p:cNvPr id="7" name="TextBox 6">
            <a:extLst>
              <a:ext uri="{FF2B5EF4-FFF2-40B4-BE49-F238E27FC236}">
                <a16:creationId xmlns:a16="http://schemas.microsoft.com/office/drawing/2014/main" id="{01B07EB7-5188-DD4C-BA0C-8DDC2B0E6E10}"/>
              </a:ext>
            </a:extLst>
          </p:cNvPr>
          <p:cNvSpPr txBox="1"/>
          <p:nvPr/>
        </p:nvSpPr>
        <p:spPr>
          <a:xfrm>
            <a:off x="9006840" y="4191955"/>
            <a:ext cx="2346960" cy="1200329"/>
          </a:xfrm>
          <a:prstGeom prst="rect">
            <a:avLst/>
          </a:prstGeom>
          <a:noFill/>
        </p:spPr>
        <p:txBody>
          <a:bodyPr wrap="square" rtlCol="0">
            <a:spAutoFit/>
          </a:bodyPr>
          <a:lstStyle/>
          <a:p>
            <a:r>
              <a:rPr lang="en-US" sz="2400" dirty="0">
                <a:hlinkClick r:id="rId5"/>
              </a:rPr>
              <a:t>Mr. Wolf’s Class Trailer at Scholastic</a:t>
            </a:r>
            <a:endParaRPr lang="en-US" sz="2400" dirty="0"/>
          </a:p>
        </p:txBody>
      </p:sp>
    </p:spTree>
    <p:extLst>
      <p:ext uri="{BB962C8B-B14F-4D97-AF65-F5344CB8AC3E}">
        <p14:creationId xmlns:p14="http://schemas.microsoft.com/office/powerpoint/2010/main" val="394484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0C4D9-3967-BD42-9E4F-CA90947BBF48}"/>
              </a:ext>
            </a:extLst>
          </p:cNvPr>
          <p:cNvSpPr>
            <a:spLocks noGrp="1"/>
          </p:cNvSpPr>
          <p:nvPr>
            <p:ph type="title"/>
          </p:nvPr>
        </p:nvSpPr>
        <p:spPr/>
        <p:txBody>
          <a:bodyPr/>
          <a:lstStyle/>
          <a:p>
            <a:r>
              <a:rPr lang="en-US" dirty="0"/>
              <a:t>Historical Fiction</a:t>
            </a:r>
          </a:p>
        </p:txBody>
      </p:sp>
      <p:pic>
        <p:nvPicPr>
          <p:cNvPr id="6" name="Picture 1" descr="35378963.jpg">
            <a:extLst>
              <a:ext uri="{FF2B5EF4-FFF2-40B4-BE49-F238E27FC236}">
                <a16:creationId xmlns:a16="http://schemas.microsoft.com/office/drawing/2014/main" id="{99B324F9-3DF9-D744-9FF7-C67228113F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2375" y="1838325"/>
            <a:ext cx="3067050"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35464020.jpg">
            <a:extLst>
              <a:ext uri="{FF2B5EF4-FFF2-40B4-BE49-F238E27FC236}">
                <a16:creationId xmlns:a16="http://schemas.microsoft.com/office/drawing/2014/main" id="{71A58A76-DBE5-DB4A-916C-C2B9A4EA347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2577" y="365125"/>
            <a:ext cx="2879725" cy="44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4930CEBF-6FE4-484E-A32F-69022093D006}"/>
              </a:ext>
            </a:extLst>
          </p:cNvPr>
          <p:cNvSpPr txBox="1"/>
          <p:nvPr/>
        </p:nvSpPr>
        <p:spPr>
          <a:xfrm>
            <a:off x="9721516" y="5245768"/>
            <a:ext cx="1973179" cy="923330"/>
          </a:xfrm>
          <a:prstGeom prst="rect">
            <a:avLst/>
          </a:prstGeom>
          <a:noFill/>
        </p:spPr>
        <p:txBody>
          <a:bodyPr wrap="square" rtlCol="0">
            <a:spAutoFit/>
          </a:bodyPr>
          <a:lstStyle/>
          <a:p>
            <a:r>
              <a:rPr lang="en-US" dirty="0">
                <a:hlinkClick r:id="rId5"/>
              </a:rPr>
              <a:t>Read Brightly Night Diary Book Club Selection</a:t>
            </a:r>
            <a:endParaRPr lang="en-US" dirty="0"/>
          </a:p>
        </p:txBody>
      </p:sp>
      <p:sp>
        <p:nvSpPr>
          <p:cNvPr id="4" name="TextBox 3">
            <a:extLst>
              <a:ext uri="{FF2B5EF4-FFF2-40B4-BE49-F238E27FC236}">
                <a16:creationId xmlns:a16="http://schemas.microsoft.com/office/drawing/2014/main" id="{01540137-9F63-9341-862A-3A79BCEF77F4}"/>
              </a:ext>
            </a:extLst>
          </p:cNvPr>
          <p:cNvSpPr txBox="1"/>
          <p:nvPr/>
        </p:nvSpPr>
        <p:spPr>
          <a:xfrm>
            <a:off x="7748337" y="5245768"/>
            <a:ext cx="1594102" cy="646331"/>
          </a:xfrm>
          <a:prstGeom prst="rect">
            <a:avLst/>
          </a:prstGeom>
          <a:noFill/>
        </p:spPr>
        <p:txBody>
          <a:bodyPr wrap="square" rtlCol="0">
            <a:spAutoFit/>
          </a:bodyPr>
          <a:lstStyle/>
          <a:p>
            <a:r>
              <a:rPr lang="en-US" dirty="0"/>
              <a:t>2019 Newbery Honor Book</a:t>
            </a:r>
          </a:p>
        </p:txBody>
      </p:sp>
      <p:sp>
        <p:nvSpPr>
          <p:cNvPr id="7" name="TextBox 6">
            <a:extLst>
              <a:ext uri="{FF2B5EF4-FFF2-40B4-BE49-F238E27FC236}">
                <a16:creationId xmlns:a16="http://schemas.microsoft.com/office/drawing/2014/main" id="{E5E56C10-FEEB-E24E-90A3-CDBDF70F16AA}"/>
              </a:ext>
            </a:extLst>
          </p:cNvPr>
          <p:cNvSpPr txBox="1"/>
          <p:nvPr/>
        </p:nvSpPr>
        <p:spPr>
          <a:xfrm>
            <a:off x="7189830" y="5949543"/>
            <a:ext cx="2711116" cy="646331"/>
          </a:xfrm>
          <a:prstGeom prst="rect">
            <a:avLst/>
          </a:prstGeom>
          <a:noFill/>
        </p:spPr>
        <p:txBody>
          <a:bodyPr wrap="square" rtlCol="0">
            <a:spAutoFit/>
          </a:bodyPr>
          <a:lstStyle/>
          <a:p>
            <a:r>
              <a:rPr lang="en-US" dirty="0">
                <a:hlinkClick r:id="rId6"/>
              </a:rPr>
              <a:t>SLJ Blog Classroom Bookshelf </a:t>
            </a:r>
            <a:r>
              <a:rPr lang="en-US" i="1" dirty="0">
                <a:hlinkClick r:id="rId6"/>
              </a:rPr>
              <a:t>The Night Diary</a:t>
            </a:r>
            <a:endParaRPr lang="en-US" dirty="0"/>
          </a:p>
        </p:txBody>
      </p:sp>
      <p:pic>
        <p:nvPicPr>
          <p:cNvPr id="11" name="Picture 10">
            <a:extLst>
              <a:ext uri="{FF2B5EF4-FFF2-40B4-BE49-F238E27FC236}">
                <a16:creationId xmlns:a16="http://schemas.microsoft.com/office/drawing/2014/main" id="{EBEEC01D-CA01-784C-9D88-30C69B3161F8}"/>
              </a:ext>
            </a:extLst>
          </p:cNvPr>
          <p:cNvPicPr>
            <a:picLocks noChangeAspect="1"/>
          </p:cNvPicPr>
          <p:nvPr/>
        </p:nvPicPr>
        <p:blipFill>
          <a:blip r:embed="rId7"/>
          <a:stretch>
            <a:fillRect/>
          </a:stretch>
        </p:blipFill>
        <p:spPr>
          <a:xfrm>
            <a:off x="10795000" y="2519362"/>
            <a:ext cx="1397000" cy="1447800"/>
          </a:xfrm>
          <a:prstGeom prst="rect">
            <a:avLst/>
          </a:prstGeom>
        </p:spPr>
      </p:pic>
    </p:spTree>
    <p:extLst>
      <p:ext uri="{BB962C8B-B14F-4D97-AF65-F5344CB8AC3E}">
        <p14:creationId xmlns:p14="http://schemas.microsoft.com/office/powerpoint/2010/main" val="2720228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9C564EAD-2223-4D42-A763-59D23BE06CDF}"/>
              </a:ext>
            </a:extLst>
          </p:cNvPr>
          <p:cNvSpPr>
            <a:spLocks noGrp="1"/>
          </p:cNvSpPr>
          <p:nvPr>
            <p:ph type="title"/>
          </p:nvPr>
        </p:nvSpPr>
        <p:spPr/>
        <p:txBody>
          <a:bodyPr/>
          <a:lstStyle/>
          <a:p>
            <a:r>
              <a:rPr lang="en-US" altLang="en-US">
                <a:ea typeface="ＭＳ Ｐゴシック" panose="020B0600070205080204" pitchFamily="34" charset="-128"/>
              </a:rPr>
              <a:t> Historical Fiction </a:t>
            </a:r>
          </a:p>
        </p:txBody>
      </p:sp>
      <p:pic>
        <p:nvPicPr>
          <p:cNvPr id="70658" name="Picture 4" descr="31247008.jpg">
            <a:extLst>
              <a:ext uri="{FF2B5EF4-FFF2-40B4-BE49-F238E27FC236}">
                <a16:creationId xmlns:a16="http://schemas.microsoft.com/office/drawing/2014/main" id="{6A7EAFDC-1CD1-FA43-A67C-345D142F55B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92686" y="1995488"/>
            <a:ext cx="3137555"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EC7F279-9D57-D542-8097-0251F4583641}"/>
              </a:ext>
            </a:extLst>
          </p:cNvPr>
          <p:cNvPicPr>
            <a:picLocks noChangeAspect="1"/>
          </p:cNvPicPr>
          <p:nvPr/>
        </p:nvPicPr>
        <p:blipFill>
          <a:blip r:embed="rId4"/>
          <a:stretch>
            <a:fillRect/>
          </a:stretch>
        </p:blipFill>
        <p:spPr>
          <a:xfrm>
            <a:off x="7338560" y="1690688"/>
            <a:ext cx="3162706" cy="4654549"/>
          </a:xfrm>
          <a:prstGeom prst="rect">
            <a:avLst/>
          </a:prstGeom>
        </p:spPr>
      </p:pic>
      <p:pic>
        <p:nvPicPr>
          <p:cNvPr id="3" name="Picture 2">
            <a:extLst>
              <a:ext uri="{FF2B5EF4-FFF2-40B4-BE49-F238E27FC236}">
                <a16:creationId xmlns:a16="http://schemas.microsoft.com/office/drawing/2014/main" id="{17480BDB-B4C2-0F4E-98E2-D3301B81EC3C}"/>
              </a:ext>
            </a:extLst>
          </p:cNvPr>
          <p:cNvPicPr>
            <a:picLocks noChangeAspect="1"/>
          </p:cNvPicPr>
          <p:nvPr/>
        </p:nvPicPr>
        <p:blipFill>
          <a:blip r:embed="rId5"/>
          <a:stretch>
            <a:fillRect/>
          </a:stretch>
        </p:blipFill>
        <p:spPr>
          <a:xfrm>
            <a:off x="0" y="4017962"/>
            <a:ext cx="2819400" cy="2857500"/>
          </a:xfrm>
          <a:prstGeom prst="rect">
            <a:avLst/>
          </a:prstGeom>
        </p:spPr>
      </p:pic>
    </p:spTree>
    <p:extLst>
      <p:ext uri="{BB962C8B-B14F-4D97-AF65-F5344CB8AC3E}">
        <p14:creationId xmlns:p14="http://schemas.microsoft.com/office/powerpoint/2010/main" val="632691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FD3CA-F49A-5949-A032-6C84D0680E7E}"/>
              </a:ext>
            </a:extLst>
          </p:cNvPr>
          <p:cNvSpPr>
            <a:spLocks noGrp="1"/>
          </p:cNvSpPr>
          <p:nvPr>
            <p:ph type="title"/>
          </p:nvPr>
        </p:nvSpPr>
        <p:spPr/>
        <p:txBody>
          <a:bodyPr/>
          <a:lstStyle/>
          <a:p>
            <a:r>
              <a:rPr lang="en-US" dirty="0"/>
              <a:t>Historical/Contemporary/Social Political</a:t>
            </a:r>
          </a:p>
        </p:txBody>
      </p:sp>
      <p:pic>
        <p:nvPicPr>
          <p:cNvPr id="5" name="Content Placeholder 4">
            <a:extLst>
              <a:ext uri="{FF2B5EF4-FFF2-40B4-BE49-F238E27FC236}">
                <a16:creationId xmlns:a16="http://schemas.microsoft.com/office/drawing/2014/main" id="{AC6522A0-4DD2-FD4E-8ADA-39AA1E825E3C}"/>
              </a:ext>
            </a:extLst>
          </p:cNvPr>
          <p:cNvPicPr>
            <a:picLocks noGrp="1" noChangeAspect="1"/>
          </p:cNvPicPr>
          <p:nvPr>
            <p:ph idx="1"/>
          </p:nvPr>
        </p:nvPicPr>
        <p:blipFill>
          <a:blip r:embed="rId3"/>
          <a:stretch>
            <a:fillRect/>
          </a:stretch>
        </p:blipFill>
        <p:spPr>
          <a:xfrm>
            <a:off x="879036" y="1634251"/>
            <a:ext cx="2566720" cy="3714989"/>
          </a:xfrm>
        </p:spPr>
      </p:pic>
      <p:pic>
        <p:nvPicPr>
          <p:cNvPr id="9" name="Picture 8">
            <a:extLst>
              <a:ext uri="{FF2B5EF4-FFF2-40B4-BE49-F238E27FC236}">
                <a16:creationId xmlns:a16="http://schemas.microsoft.com/office/drawing/2014/main" id="{A4BF2B42-D28D-1141-99F4-16DDD5895B82}"/>
              </a:ext>
            </a:extLst>
          </p:cNvPr>
          <p:cNvPicPr>
            <a:picLocks noChangeAspect="1"/>
          </p:cNvPicPr>
          <p:nvPr/>
        </p:nvPicPr>
        <p:blipFill>
          <a:blip r:embed="rId4"/>
          <a:stretch>
            <a:fillRect/>
          </a:stretch>
        </p:blipFill>
        <p:spPr>
          <a:xfrm>
            <a:off x="6855657" y="1329451"/>
            <a:ext cx="3253543" cy="4858624"/>
          </a:xfrm>
          <a:prstGeom prst="rect">
            <a:avLst/>
          </a:prstGeom>
        </p:spPr>
      </p:pic>
      <p:sp>
        <p:nvSpPr>
          <p:cNvPr id="3" name="TextBox 2">
            <a:extLst>
              <a:ext uri="{FF2B5EF4-FFF2-40B4-BE49-F238E27FC236}">
                <a16:creationId xmlns:a16="http://schemas.microsoft.com/office/drawing/2014/main" id="{7A5DF32D-98AA-7048-969F-DE9CB516FB19}"/>
              </a:ext>
            </a:extLst>
          </p:cNvPr>
          <p:cNvSpPr txBox="1"/>
          <p:nvPr/>
        </p:nvSpPr>
        <p:spPr>
          <a:xfrm>
            <a:off x="10253361" y="3477716"/>
            <a:ext cx="1735439" cy="923330"/>
          </a:xfrm>
          <a:prstGeom prst="rect">
            <a:avLst/>
          </a:prstGeom>
          <a:noFill/>
        </p:spPr>
        <p:txBody>
          <a:bodyPr wrap="square" rtlCol="0">
            <a:spAutoFit/>
          </a:bodyPr>
          <a:lstStyle/>
          <a:p>
            <a:r>
              <a:rPr lang="en-US" dirty="0">
                <a:hlinkClick r:id="rId5"/>
              </a:rPr>
              <a:t>Backstory at Varian Johnson website</a:t>
            </a:r>
            <a:endParaRPr lang="en-US" dirty="0"/>
          </a:p>
        </p:txBody>
      </p:sp>
      <p:pic>
        <p:nvPicPr>
          <p:cNvPr id="6" name="Picture 5">
            <a:extLst>
              <a:ext uri="{FF2B5EF4-FFF2-40B4-BE49-F238E27FC236}">
                <a16:creationId xmlns:a16="http://schemas.microsoft.com/office/drawing/2014/main" id="{0B58F0DC-E885-4249-AD06-9D2E8FEE04D3}"/>
              </a:ext>
            </a:extLst>
          </p:cNvPr>
          <p:cNvPicPr>
            <a:picLocks noChangeAspect="1"/>
          </p:cNvPicPr>
          <p:nvPr/>
        </p:nvPicPr>
        <p:blipFill>
          <a:blip r:embed="rId6"/>
          <a:stretch>
            <a:fillRect/>
          </a:stretch>
        </p:blipFill>
        <p:spPr>
          <a:xfrm>
            <a:off x="3714397" y="1444190"/>
            <a:ext cx="2564483" cy="3891787"/>
          </a:xfrm>
          <a:prstGeom prst="rect">
            <a:avLst/>
          </a:prstGeom>
        </p:spPr>
      </p:pic>
      <p:pic>
        <p:nvPicPr>
          <p:cNvPr id="7" name="Picture 6">
            <a:extLst>
              <a:ext uri="{FF2B5EF4-FFF2-40B4-BE49-F238E27FC236}">
                <a16:creationId xmlns:a16="http://schemas.microsoft.com/office/drawing/2014/main" id="{E69DFD95-73E2-884A-B808-A98CEE8E27C0}"/>
              </a:ext>
            </a:extLst>
          </p:cNvPr>
          <p:cNvPicPr>
            <a:picLocks noChangeAspect="1"/>
          </p:cNvPicPr>
          <p:nvPr/>
        </p:nvPicPr>
        <p:blipFill>
          <a:blip r:embed="rId7"/>
          <a:stretch>
            <a:fillRect/>
          </a:stretch>
        </p:blipFill>
        <p:spPr>
          <a:xfrm>
            <a:off x="10165120" y="4893110"/>
            <a:ext cx="1735439" cy="1700730"/>
          </a:xfrm>
          <a:prstGeom prst="rect">
            <a:avLst/>
          </a:prstGeom>
        </p:spPr>
      </p:pic>
      <p:pic>
        <p:nvPicPr>
          <p:cNvPr id="10" name="Picture 9">
            <a:extLst>
              <a:ext uri="{FF2B5EF4-FFF2-40B4-BE49-F238E27FC236}">
                <a16:creationId xmlns:a16="http://schemas.microsoft.com/office/drawing/2014/main" id="{83D34BBA-F933-A34F-ABBD-B6FD62882B10}"/>
              </a:ext>
            </a:extLst>
          </p:cNvPr>
          <p:cNvPicPr>
            <a:picLocks noChangeAspect="1"/>
          </p:cNvPicPr>
          <p:nvPr/>
        </p:nvPicPr>
        <p:blipFill>
          <a:blip r:embed="rId7"/>
          <a:stretch>
            <a:fillRect/>
          </a:stretch>
        </p:blipFill>
        <p:spPr>
          <a:xfrm>
            <a:off x="3714397" y="5413810"/>
            <a:ext cx="1270000" cy="1244600"/>
          </a:xfrm>
          <a:prstGeom prst="rect">
            <a:avLst/>
          </a:prstGeom>
        </p:spPr>
      </p:pic>
      <p:pic>
        <p:nvPicPr>
          <p:cNvPr id="12" name="Picture 11">
            <a:extLst>
              <a:ext uri="{FF2B5EF4-FFF2-40B4-BE49-F238E27FC236}">
                <a16:creationId xmlns:a16="http://schemas.microsoft.com/office/drawing/2014/main" id="{F9F6FDAB-789E-3D4D-808A-37736DBB0BEA}"/>
              </a:ext>
            </a:extLst>
          </p:cNvPr>
          <p:cNvPicPr>
            <a:picLocks noChangeAspect="1"/>
          </p:cNvPicPr>
          <p:nvPr/>
        </p:nvPicPr>
        <p:blipFill>
          <a:blip r:embed="rId7"/>
          <a:stretch>
            <a:fillRect/>
          </a:stretch>
        </p:blipFill>
        <p:spPr>
          <a:xfrm>
            <a:off x="658536" y="5646718"/>
            <a:ext cx="1270000" cy="1244600"/>
          </a:xfrm>
          <a:prstGeom prst="rect">
            <a:avLst/>
          </a:prstGeom>
        </p:spPr>
      </p:pic>
    </p:spTree>
    <p:extLst>
      <p:ext uri="{BB962C8B-B14F-4D97-AF65-F5344CB8AC3E}">
        <p14:creationId xmlns:p14="http://schemas.microsoft.com/office/powerpoint/2010/main" val="3303291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a:extLst>
              <a:ext uri="{FF2B5EF4-FFF2-40B4-BE49-F238E27FC236}">
                <a16:creationId xmlns:a16="http://schemas.microsoft.com/office/drawing/2014/main" id="{EF23637C-FBC6-B846-ADFD-7EA6635224D1}"/>
              </a:ext>
            </a:extLst>
          </p:cNvPr>
          <p:cNvSpPr>
            <a:spLocks noGrp="1"/>
          </p:cNvSpPr>
          <p:nvPr>
            <p:ph type="title"/>
          </p:nvPr>
        </p:nvSpPr>
        <p:spPr/>
        <p:txBody>
          <a:bodyPr/>
          <a:lstStyle/>
          <a:p>
            <a:r>
              <a:rPr lang="en-US" altLang="en-US">
                <a:ea typeface="ＭＳ Ｐゴシック" panose="020B0600070205080204" pitchFamily="34" charset="-128"/>
              </a:rPr>
              <a:t>Novels in verse</a:t>
            </a:r>
          </a:p>
        </p:txBody>
      </p:sp>
      <p:pic>
        <p:nvPicPr>
          <p:cNvPr id="78850" name="Picture 3" descr="35999004.jpg">
            <a:extLst>
              <a:ext uri="{FF2B5EF4-FFF2-40B4-BE49-F238E27FC236}">
                <a16:creationId xmlns:a16="http://schemas.microsoft.com/office/drawing/2014/main" id="{E52A5AF7-3F12-5A4F-BE1D-1E8DC25797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89089"/>
            <a:ext cx="3244850" cy="491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03E7E8B-0B19-0241-81CC-89A97AA9A67D}"/>
              </a:ext>
            </a:extLst>
          </p:cNvPr>
          <p:cNvSpPr txBox="1"/>
          <p:nvPr/>
        </p:nvSpPr>
        <p:spPr>
          <a:xfrm>
            <a:off x="6874329" y="3935186"/>
            <a:ext cx="2302328" cy="1200329"/>
          </a:xfrm>
          <a:prstGeom prst="rect">
            <a:avLst/>
          </a:prstGeom>
          <a:noFill/>
        </p:spPr>
        <p:txBody>
          <a:bodyPr wrap="square" rtlCol="0">
            <a:spAutoFit/>
          </a:bodyPr>
          <a:lstStyle/>
          <a:p>
            <a:r>
              <a:rPr lang="en-US" dirty="0">
                <a:hlinkClick r:id="rId4"/>
              </a:rPr>
              <a:t>Rebound on The Classroom Bookshelf Blog at School Library Journal</a:t>
            </a:r>
            <a:endParaRPr lang="en-US" dirty="0"/>
          </a:p>
        </p:txBody>
      </p:sp>
    </p:spTree>
    <p:extLst>
      <p:ext uri="{BB962C8B-B14F-4D97-AF65-F5344CB8AC3E}">
        <p14:creationId xmlns:p14="http://schemas.microsoft.com/office/powerpoint/2010/main" val="1358015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EA98A08D-AAF6-C542-9184-74D191C588FE}"/>
              </a:ext>
            </a:extLst>
          </p:cNvPr>
          <p:cNvSpPr>
            <a:spLocks noGrp="1"/>
          </p:cNvSpPr>
          <p:nvPr>
            <p:ph type="title"/>
          </p:nvPr>
        </p:nvSpPr>
        <p:spPr>
          <a:xfrm>
            <a:off x="1714500" y="-217488"/>
            <a:ext cx="8953500" cy="1143001"/>
          </a:xfrm>
        </p:spPr>
        <p:txBody>
          <a:bodyPr/>
          <a:lstStyle/>
          <a:p>
            <a:r>
              <a:rPr lang="en-US" altLang="en-US">
                <a:ea typeface="ＭＳ Ｐゴシック" panose="020B0600070205080204" pitchFamily="34" charset="-128"/>
              </a:rPr>
              <a:t>Anthologies/Story Collections/Sports</a:t>
            </a:r>
          </a:p>
        </p:txBody>
      </p:sp>
      <p:pic>
        <p:nvPicPr>
          <p:cNvPr id="72706" name="Picture 1" descr="35959728.jpg">
            <a:extLst>
              <a:ext uri="{FF2B5EF4-FFF2-40B4-BE49-F238E27FC236}">
                <a16:creationId xmlns:a16="http://schemas.microsoft.com/office/drawing/2014/main" id="{C479E7A3-18A3-9449-8778-1723074DFD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5368" y="688521"/>
            <a:ext cx="3825875"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01B22609-A580-BB4C-86CB-5AF480312915}"/>
              </a:ext>
            </a:extLst>
          </p:cNvPr>
          <p:cNvPicPr>
            <a:picLocks noChangeAspect="1"/>
          </p:cNvPicPr>
          <p:nvPr/>
        </p:nvPicPr>
        <p:blipFill>
          <a:blip r:embed="rId4"/>
          <a:stretch>
            <a:fillRect/>
          </a:stretch>
        </p:blipFill>
        <p:spPr>
          <a:xfrm>
            <a:off x="6096000" y="1160576"/>
            <a:ext cx="4087018" cy="5162550"/>
          </a:xfrm>
          <a:prstGeom prst="rect">
            <a:avLst/>
          </a:prstGeom>
        </p:spPr>
      </p:pic>
    </p:spTree>
    <p:extLst>
      <p:ext uri="{BB962C8B-B14F-4D97-AF65-F5344CB8AC3E}">
        <p14:creationId xmlns:p14="http://schemas.microsoft.com/office/powerpoint/2010/main" val="1919307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DB85-2190-C04E-BE10-9E3733E5B2C4}"/>
              </a:ext>
            </a:extLst>
          </p:cNvPr>
          <p:cNvSpPr>
            <a:spLocks noGrp="1"/>
          </p:cNvSpPr>
          <p:nvPr>
            <p:ph type="title"/>
          </p:nvPr>
        </p:nvSpPr>
        <p:spPr/>
        <p:txBody>
          <a:bodyPr/>
          <a:lstStyle/>
          <a:p>
            <a:pPr algn="ctr"/>
            <a:r>
              <a:rPr lang="en-US" dirty="0"/>
              <a:t>Beginning Readers </a:t>
            </a:r>
          </a:p>
        </p:txBody>
      </p:sp>
      <p:pic>
        <p:nvPicPr>
          <p:cNvPr id="5" name="Picture 4">
            <a:extLst>
              <a:ext uri="{FF2B5EF4-FFF2-40B4-BE49-F238E27FC236}">
                <a16:creationId xmlns:a16="http://schemas.microsoft.com/office/drawing/2014/main" id="{73B6D72C-24C3-D349-940F-136AEC391055}"/>
              </a:ext>
            </a:extLst>
          </p:cNvPr>
          <p:cNvPicPr>
            <a:picLocks noChangeAspect="1"/>
          </p:cNvPicPr>
          <p:nvPr/>
        </p:nvPicPr>
        <p:blipFill>
          <a:blip r:embed="rId3"/>
          <a:stretch>
            <a:fillRect/>
          </a:stretch>
        </p:blipFill>
        <p:spPr>
          <a:xfrm>
            <a:off x="1928787" y="1501930"/>
            <a:ext cx="2188125" cy="2614741"/>
          </a:xfrm>
          <a:prstGeom prst="rect">
            <a:avLst/>
          </a:prstGeom>
        </p:spPr>
      </p:pic>
      <p:pic>
        <p:nvPicPr>
          <p:cNvPr id="7" name="Picture 6">
            <a:extLst>
              <a:ext uri="{FF2B5EF4-FFF2-40B4-BE49-F238E27FC236}">
                <a16:creationId xmlns:a16="http://schemas.microsoft.com/office/drawing/2014/main" id="{9559B741-D3E4-5E4A-A9C4-3F3121AEA9D7}"/>
              </a:ext>
            </a:extLst>
          </p:cNvPr>
          <p:cNvPicPr>
            <a:picLocks noChangeAspect="1"/>
          </p:cNvPicPr>
          <p:nvPr/>
        </p:nvPicPr>
        <p:blipFill>
          <a:blip r:embed="rId4"/>
          <a:stretch>
            <a:fillRect/>
          </a:stretch>
        </p:blipFill>
        <p:spPr>
          <a:xfrm>
            <a:off x="8978419" y="1299728"/>
            <a:ext cx="2375381" cy="3286691"/>
          </a:xfrm>
          <a:prstGeom prst="rect">
            <a:avLst/>
          </a:prstGeom>
        </p:spPr>
      </p:pic>
      <p:sp>
        <p:nvSpPr>
          <p:cNvPr id="9" name="TextBox 8">
            <a:extLst>
              <a:ext uri="{FF2B5EF4-FFF2-40B4-BE49-F238E27FC236}">
                <a16:creationId xmlns:a16="http://schemas.microsoft.com/office/drawing/2014/main" id="{B668824C-7713-A949-8904-09C8975C90BC}"/>
              </a:ext>
            </a:extLst>
          </p:cNvPr>
          <p:cNvSpPr txBox="1"/>
          <p:nvPr/>
        </p:nvSpPr>
        <p:spPr>
          <a:xfrm>
            <a:off x="9068424" y="5365792"/>
            <a:ext cx="2544894" cy="646331"/>
          </a:xfrm>
          <a:prstGeom prst="rect">
            <a:avLst/>
          </a:prstGeom>
          <a:noFill/>
        </p:spPr>
        <p:txBody>
          <a:bodyPr wrap="square" rtlCol="0">
            <a:spAutoFit/>
          </a:bodyPr>
          <a:lstStyle/>
          <a:p>
            <a:r>
              <a:rPr lang="en-US" dirty="0">
                <a:hlinkClick r:id="rId5"/>
              </a:rPr>
              <a:t>30 sec. trailer with Mo Willems</a:t>
            </a:r>
            <a:endParaRPr lang="en-US" dirty="0"/>
          </a:p>
        </p:txBody>
      </p:sp>
      <p:sp>
        <p:nvSpPr>
          <p:cNvPr id="3" name="TextBox 2">
            <a:extLst>
              <a:ext uri="{FF2B5EF4-FFF2-40B4-BE49-F238E27FC236}">
                <a16:creationId xmlns:a16="http://schemas.microsoft.com/office/drawing/2014/main" id="{9B5D27EE-A509-9A4A-A4A6-B8523FEC007D}"/>
              </a:ext>
            </a:extLst>
          </p:cNvPr>
          <p:cNvSpPr txBox="1"/>
          <p:nvPr/>
        </p:nvSpPr>
        <p:spPr>
          <a:xfrm>
            <a:off x="1851129" y="4586419"/>
            <a:ext cx="1797050" cy="923330"/>
          </a:xfrm>
          <a:prstGeom prst="rect">
            <a:avLst/>
          </a:prstGeom>
          <a:noFill/>
        </p:spPr>
        <p:txBody>
          <a:bodyPr wrap="square" rtlCol="0">
            <a:spAutoFit/>
          </a:bodyPr>
          <a:lstStyle/>
          <a:p>
            <a:r>
              <a:rPr lang="en-US" dirty="0">
                <a:hlinkClick r:id="rId6"/>
              </a:rPr>
              <a:t>3’40” Colby Sharp  book preview</a:t>
            </a:r>
            <a:endParaRPr lang="en-US" dirty="0"/>
          </a:p>
        </p:txBody>
      </p:sp>
      <p:sp>
        <p:nvSpPr>
          <p:cNvPr id="8" name="TextBox 7">
            <a:extLst>
              <a:ext uri="{FF2B5EF4-FFF2-40B4-BE49-F238E27FC236}">
                <a16:creationId xmlns:a16="http://schemas.microsoft.com/office/drawing/2014/main" id="{47AFC4C1-5884-3440-AB3B-E993245DDC87}"/>
              </a:ext>
            </a:extLst>
          </p:cNvPr>
          <p:cNvSpPr txBox="1"/>
          <p:nvPr/>
        </p:nvSpPr>
        <p:spPr>
          <a:xfrm>
            <a:off x="2273300" y="5411959"/>
            <a:ext cx="1485900" cy="1200329"/>
          </a:xfrm>
          <a:prstGeom prst="rect">
            <a:avLst/>
          </a:prstGeom>
          <a:noFill/>
        </p:spPr>
        <p:txBody>
          <a:bodyPr wrap="square" rtlCol="0">
            <a:spAutoFit/>
          </a:bodyPr>
          <a:lstStyle/>
          <a:p>
            <a:r>
              <a:rPr lang="en-US" dirty="0">
                <a:hlinkClick r:id="rId7"/>
              </a:rPr>
              <a:t>Chronicle Books Teacher’s Guide</a:t>
            </a:r>
            <a:endParaRPr lang="en-US" dirty="0"/>
          </a:p>
        </p:txBody>
      </p:sp>
      <p:pic>
        <p:nvPicPr>
          <p:cNvPr id="12" name="Picture 11">
            <a:extLst>
              <a:ext uri="{FF2B5EF4-FFF2-40B4-BE49-F238E27FC236}">
                <a16:creationId xmlns:a16="http://schemas.microsoft.com/office/drawing/2014/main" id="{6A010C10-84D3-FB43-8FB2-0C806E343BB9}"/>
              </a:ext>
            </a:extLst>
          </p:cNvPr>
          <p:cNvPicPr>
            <a:picLocks noChangeAspect="1"/>
          </p:cNvPicPr>
          <p:nvPr/>
        </p:nvPicPr>
        <p:blipFill>
          <a:blip r:embed="rId8"/>
          <a:stretch>
            <a:fillRect/>
          </a:stretch>
        </p:blipFill>
        <p:spPr>
          <a:xfrm>
            <a:off x="3278474" y="4137717"/>
            <a:ext cx="952500" cy="933450"/>
          </a:xfrm>
          <a:prstGeom prst="rect">
            <a:avLst/>
          </a:prstGeom>
        </p:spPr>
      </p:pic>
      <p:sp>
        <p:nvSpPr>
          <p:cNvPr id="4" name="TextBox 3">
            <a:extLst>
              <a:ext uri="{FF2B5EF4-FFF2-40B4-BE49-F238E27FC236}">
                <a16:creationId xmlns:a16="http://schemas.microsoft.com/office/drawing/2014/main" id="{2428D714-0836-D347-93BA-2179AE071F20}"/>
              </a:ext>
            </a:extLst>
          </p:cNvPr>
          <p:cNvSpPr txBox="1"/>
          <p:nvPr/>
        </p:nvSpPr>
        <p:spPr>
          <a:xfrm>
            <a:off x="6897189" y="2821577"/>
            <a:ext cx="1802674" cy="523220"/>
          </a:xfrm>
          <a:prstGeom prst="rect">
            <a:avLst/>
          </a:prstGeom>
          <a:noFill/>
        </p:spPr>
        <p:txBody>
          <a:bodyPr wrap="square" rtlCol="0">
            <a:spAutoFit/>
          </a:bodyPr>
          <a:lstStyle/>
          <a:p>
            <a:r>
              <a:rPr lang="en-US" sz="2800" dirty="0"/>
              <a:t>Oct. 2 </a:t>
            </a:r>
            <a:r>
              <a:rPr lang="en-US" sz="2800" dirty="0">
                <a:sym typeface="Wingdings" pitchFamily="2" charset="2"/>
              </a:rPr>
              <a:t></a:t>
            </a:r>
            <a:endParaRPr lang="en-US" sz="2800" dirty="0"/>
          </a:p>
        </p:txBody>
      </p:sp>
    </p:spTree>
    <p:extLst>
      <p:ext uri="{BB962C8B-B14F-4D97-AF65-F5344CB8AC3E}">
        <p14:creationId xmlns:p14="http://schemas.microsoft.com/office/powerpoint/2010/main" val="2862925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4479-AC39-F048-9696-C5EDC1EEF33E}"/>
              </a:ext>
            </a:extLst>
          </p:cNvPr>
          <p:cNvSpPr>
            <a:spLocks noGrp="1"/>
          </p:cNvSpPr>
          <p:nvPr>
            <p:ph type="title"/>
          </p:nvPr>
        </p:nvSpPr>
        <p:spPr/>
        <p:txBody>
          <a:bodyPr/>
          <a:lstStyle/>
          <a:p>
            <a:pPr algn="ctr"/>
            <a:r>
              <a:rPr lang="en-US" dirty="0"/>
              <a:t>Younger Chapters – Series</a:t>
            </a:r>
            <a:br>
              <a:rPr lang="en-US" dirty="0"/>
            </a:br>
            <a:r>
              <a:rPr lang="en-US" dirty="0"/>
              <a:t>Green Dot at Broomfield - R3 DPL</a:t>
            </a:r>
          </a:p>
        </p:txBody>
      </p:sp>
      <p:pic>
        <p:nvPicPr>
          <p:cNvPr id="5" name="Picture 4">
            <a:extLst>
              <a:ext uri="{FF2B5EF4-FFF2-40B4-BE49-F238E27FC236}">
                <a16:creationId xmlns:a16="http://schemas.microsoft.com/office/drawing/2014/main" id="{FAF0DF1B-DAC7-7A4A-98C3-E2D35CB036C1}"/>
              </a:ext>
            </a:extLst>
          </p:cNvPr>
          <p:cNvPicPr>
            <a:picLocks noChangeAspect="1"/>
          </p:cNvPicPr>
          <p:nvPr/>
        </p:nvPicPr>
        <p:blipFill>
          <a:blip r:embed="rId3"/>
          <a:stretch>
            <a:fillRect/>
          </a:stretch>
        </p:blipFill>
        <p:spPr>
          <a:xfrm>
            <a:off x="1347573" y="1835943"/>
            <a:ext cx="2665627" cy="3998441"/>
          </a:xfrm>
          <a:prstGeom prst="rect">
            <a:avLst/>
          </a:prstGeom>
        </p:spPr>
      </p:pic>
      <p:pic>
        <p:nvPicPr>
          <p:cNvPr id="7" name="Picture 6">
            <a:extLst>
              <a:ext uri="{FF2B5EF4-FFF2-40B4-BE49-F238E27FC236}">
                <a16:creationId xmlns:a16="http://schemas.microsoft.com/office/drawing/2014/main" id="{DD7CD5D0-CB43-A148-BDC3-3059C8A6B45F}"/>
              </a:ext>
            </a:extLst>
          </p:cNvPr>
          <p:cNvPicPr>
            <a:picLocks noChangeAspect="1"/>
          </p:cNvPicPr>
          <p:nvPr/>
        </p:nvPicPr>
        <p:blipFill>
          <a:blip r:embed="rId4"/>
          <a:stretch>
            <a:fillRect/>
          </a:stretch>
        </p:blipFill>
        <p:spPr>
          <a:xfrm>
            <a:off x="8277281" y="1690688"/>
            <a:ext cx="2994969" cy="3936783"/>
          </a:xfrm>
          <a:prstGeom prst="rect">
            <a:avLst/>
          </a:prstGeom>
        </p:spPr>
      </p:pic>
      <p:sp>
        <p:nvSpPr>
          <p:cNvPr id="3" name="TextBox 2">
            <a:extLst>
              <a:ext uri="{FF2B5EF4-FFF2-40B4-BE49-F238E27FC236}">
                <a16:creationId xmlns:a16="http://schemas.microsoft.com/office/drawing/2014/main" id="{771D5DC5-919F-E84F-98E8-6622D829EF87}"/>
              </a:ext>
            </a:extLst>
          </p:cNvPr>
          <p:cNvSpPr txBox="1"/>
          <p:nvPr/>
        </p:nvSpPr>
        <p:spPr>
          <a:xfrm>
            <a:off x="2184400" y="5979640"/>
            <a:ext cx="3657600" cy="646331"/>
          </a:xfrm>
          <a:prstGeom prst="rect">
            <a:avLst/>
          </a:prstGeom>
          <a:noFill/>
        </p:spPr>
        <p:txBody>
          <a:bodyPr wrap="square" rtlCol="0">
            <a:spAutoFit/>
          </a:bodyPr>
          <a:lstStyle/>
          <a:p>
            <a:r>
              <a:rPr lang="en-US" dirty="0">
                <a:hlinkClick r:id="rId5"/>
              </a:rPr>
              <a:t>Link to Mac Barnett’s 2014 Ted Talk</a:t>
            </a:r>
          </a:p>
          <a:p>
            <a:r>
              <a:rPr lang="en-US" dirty="0">
                <a:hlinkClick r:id="rId5"/>
              </a:rPr>
              <a:t>Why a Good Book is a Secret Door?</a:t>
            </a:r>
            <a:endParaRPr lang="en-US" dirty="0"/>
          </a:p>
        </p:txBody>
      </p:sp>
      <p:sp>
        <p:nvSpPr>
          <p:cNvPr id="4" name="TextBox 3">
            <a:extLst>
              <a:ext uri="{FF2B5EF4-FFF2-40B4-BE49-F238E27FC236}">
                <a16:creationId xmlns:a16="http://schemas.microsoft.com/office/drawing/2014/main" id="{F8611894-4099-7546-B249-34B02A0652B0}"/>
              </a:ext>
            </a:extLst>
          </p:cNvPr>
          <p:cNvSpPr txBox="1"/>
          <p:nvPr/>
        </p:nvSpPr>
        <p:spPr>
          <a:xfrm>
            <a:off x="4648200" y="2042857"/>
            <a:ext cx="2870200" cy="646331"/>
          </a:xfrm>
          <a:prstGeom prst="rect">
            <a:avLst/>
          </a:prstGeom>
          <a:noFill/>
        </p:spPr>
        <p:txBody>
          <a:bodyPr wrap="square" rtlCol="0">
            <a:spAutoFit/>
          </a:bodyPr>
          <a:lstStyle/>
          <a:p>
            <a:r>
              <a:rPr lang="en-US" dirty="0">
                <a:hlinkClick r:id="rId6"/>
              </a:rPr>
              <a:t>Mid-continent Public Library</a:t>
            </a:r>
          </a:p>
          <a:p>
            <a:r>
              <a:rPr lang="en-US" dirty="0">
                <a:hlinkClick r:id="rId6"/>
              </a:rPr>
              <a:t>Juvenile Series &amp; Sequels</a:t>
            </a:r>
            <a:endParaRPr lang="en-US" dirty="0"/>
          </a:p>
        </p:txBody>
      </p:sp>
      <p:sp>
        <p:nvSpPr>
          <p:cNvPr id="6" name="TextBox 5">
            <a:extLst>
              <a:ext uri="{FF2B5EF4-FFF2-40B4-BE49-F238E27FC236}">
                <a16:creationId xmlns:a16="http://schemas.microsoft.com/office/drawing/2014/main" id="{1385F10D-1EE7-3344-AE9E-C26ADB83ABAE}"/>
              </a:ext>
            </a:extLst>
          </p:cNvPr>
          <p:cNvSpPr txBox="1"/>
          <p:nvPr/>
        </p:nvSpPr>
        <p:spPr>
          <a:xfrm>
            <a:off x="8585200" y="5834384"/>
            <a:ext cx="3158067" cy="646331"/>
          </a:xfrm>
          <a:prstGeom prst="rect">
            <a:avLst/>
          </a:prstGeom>
          <a:noFill/>
        </p:spPr>
        <p:txBody>
          <a:bodyPr wrap="square" rtlCol="0">
            <a:spAutoFit/>
          </a:bodyPr>
          <a:lstStyle/>
          <a:p>
            <a:r>
              <a:rPr lang="en-US" dirty="0">
                <a:hlinkClick r:id="rId7"/>
              </a:rPr>
              <a:t>Meet Yasmin 40” trailer and teacher’s guide at Capstone</a:t>
            </a:r>
            <a:endParaRPr lang="en-US" dirty="0"/>
          </a:p>
        </p:txBody>
      </p:sp>
    </p:spTree>
    <p:extLst>
      <p:ext uri="{BB962C8B-B14F-4D97-AF65-F5344CB8AC3E}">
        <p14:creationId xmlns:p14="http://schemas.microsoft.com/office/powerpoint/2010/main" val="1827896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7E084-AEAA-BE4E-82A3-5E30DE7AB58C}"/>
              </a:ext>
            </a:extLst>
          </p:cNvPr>
          <p:cNvSpPr>
            <a:spLocks noGrp="1"/>
          </p:cNvSpPr>
          <p:nvPr>
            <p:ph type="title"/>
          </p:nvPr>
        </p:nvSpPr>
        <p:spPr/>
        <p:txBody>
          <a:bodyPr/>
          <a:lstStyle/>
          <a:p>
            <a:pPr algn="ctr"/>
            <a:r>
              <a:rPr lang="en-US" dirty="0"/>
              <a:t>Realistic Fiction</a:t>
            </a:r>
          </a:p>
        </p:txBody>
      </p:sp>
      <p:pic>
        <p:nvPicPr>
          <p:cNvPr id="4" name="Picture 2" descr="35008529.jpg">
            <a:extLst>
              <a:ext uri="{FF2B5EF4-FFF2-40B4-BE49-F238E27FC236}">
                <a16:creationId xmlns:a16="http://schemas.microsoft.com/office/drawing/2014/main" id="{F6EF1DAB-A290-6344-8DD7-2761175511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406" y="305089"/>
            <a:ext cx="2913094"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1C613A3F-2266-E146-AB4E-7D0FC2997AA6}"/>
              </a:ext>
            </a:extLst>
          </p:cNvPr>
          <p:cNvPicPr>
            <a:picLocks noChangeAspect="1"/>
          </p:cNvPicPr>
          <p:nvPr/>
        </p:nvPicPr>
        <p:blipFill>
          <a:blip r:embed="rId4"/>
          <a:stretch>
            <a:fillRect/>
          </a:stretch>
        </p:blipFill>
        <p:spPr>
          <a:xfrm>
            <a:off x="4591050" y="1479550"/>
            <a:ext cx="3009900" cy="4521200"/>
          </a:xfrm>
          <a:prstGeom prst="rect">
            <a:avLst/>
          </a:prstGeom>
        </p:spPr>
      </p:pic>
      <p:pic>
        <p:nvPicPr>
          <p:cNvPr id="8" name="Picture 1" descr="33004208.jpg">
            <a:extLst>
              <a:ext uri="{FF2B5EF4-FFF2-40B4-BE49-F238E27FC236}">
                <a16:creationId xmlns:a16="http://schemas.microsoft.com/office/drawing/2014/main" id="{47E5DAE2-BB49-954A-9D16-3EE3C803972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90857" y="510137"/>
            <a:ext cx="3009900" cy="4540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903BC2A-7621-9744-B7B4-A017B0E9EC00}"/>
              </a:ext>
            </a:extLst>
          </p:cNvPr>
          <p:cNvSpPr txBox="1"/>
          <p:nvPr/>
        </p:nvSpPr>
        <p:spPr>
          <a:xfrm>
            <a:off x="327093" y="5537200"/>
            <a:ext cx="2700124" cy="923330"/>
          </a:xfrm>
          <a:prstGeom prst="rect">
            <a:avLst/>
          </a:prstGeom>
          <a:noFill/>
        </p:spPr>
        <p:txBody>
          <a:bodyPr wrap="square" rtlCol="0">
            <a:spAutoFit/>
          </a:bodyPr>
          <a:lstStyle/>
          <a:p>
            <a:r>
              <a:rPr lang="en-US" dirty="0">
                <a:hlinkClick r:id="rId6"/>
              </a:rPr>
              <a:t>Truth As Told By Mason </a:t>
            </a:r>
            <a:r>
              <a:rPr lang="en-US" dirty="0" err="1">
                <a:hlinkClick r:id="rId6"/>
              </a:rPr>
              <a:t>Buttle</a:t>
            </a:r>
            <a:r>
              <a:rPr lang="en-US" dirty="0">
                <a:hlinkClick r:id="rId6"/>
              </a:rPr>
              <a:t> Educator’s Guide pdf</a:t>
            </a:r>
            <a:endParaRPr lang="en-US" dirty="0"/>
          </a:p>
        </p:txBody>
      </p:sp>
      <p:sp>
        <p:nvSpPr>
          <p:cNvPr id="5" name="TextBox 4">
            <a:extLst>
              <a:ext uri="{FF2B5EF4-FFF2-40B4-BE49-F238E27FC236}">
                <a16:creationId xmlns:a16="http://schemas.microsoft.com/office/drawing/2014/main" id="{4AEE9422-1F12-4A49-B5DB-AD1AF188E796}"/>
              </a:ext>
            </a:extLst>
          </p:cNvPr>
          <p:cNvSpPr txBox="1"/>
          <p:nvPr/>
        </p:nvSpPr>
        <p:spPr>
          <a:xfrm>
            <a:off x="9454243" y="5404757"/>
            <a:ext cx="2188028" cy="923330"/>
          </a:xfrm>
          <a:prstGeom prst="rect">
            <a:avLst/>
          </a:prstGeom>
          <a:noFill/>
        </p:spPr>
        <p:txBody>
          <a:bodyPr wrap="square" rtlCol="0">
            <a:spAutoFit/>
          </a:bodyPr>
          <a:lstStyle/>
          <a:p>
            <a:r>
              <a:rPr lang="en-US" dirty="0">
                <a:hlinkClick r:id="rId7"/>
              </a:rPr>
              <a:t>Miscalculations of Lightning Girl Educator’s Guide</a:t>
            </a:r>
            <a:endParaRPr lang="en-US" dirty="0"/>
          </a:p>
        </p:txBody>
      </p:sp>
      <p:pic>
        <p:nvPicPr>
          <p:cNvPr id="9" name="Picture 8">
            <a:extLst>
              <a:ext uri="{FF2B5EF4-FFF2-40B4-BE49-F238E27FC236}">
                <a16:creationId xmlns:a16="http://schemas.microsoft.com/office/drawing/2014/main" id="{39469AE4-A1DF-ED4C-9603-4BFFA14B4092}"/>
              </a:ext>
            </a:extLst>
          </p:cNvPr>
          <p:cNvPicPr>
            <a:picLocks noChangeAspect="1"/>
          </p:cNvPicPr>
          <p:nvPr/>
        </p:nvPicPr>
        <p:blipFill>
          <a:blip r:embed="rId8"/>
          <a:stretch>
            <a:fillRect/>
          </a:stretch>
        </p:blipFill>
        <p:spPr>
          <a:xfrm>
            <a:off x="5778500" y="3117850"/>
            <a:ext cx="635000" cy="622300"/>
          </a:xfrm>
          <a:prstGeom prst="rect">
            <a:avLst/>
          </a:prstGeom>
        </p:spPr>
      </p:pic>
      <p:pic>
        <p:nvPicPr>
          <p:cNvPr id="11" name="Picture 10">
            <a:extLst>
              <a:ext uri="{FF2B5EF4-FFF2-40B4-BE49-F238E27FC236}">
                <a16:creationId xmlns:a16="http://schemas.microsoft.com/office/drawing/2014/main" id="{1770E3A9-33BD-184B-BFC0-FAB52573F891}"/>
              </a:ext>
            </a:extLst>
          </p:cNvPr>
          <p:cNvPicPr>
            <a:picLocks noChangeAspect="1"/>
          </p:cNvPicPr>
          <p:nvPr/>
        </p:nvPicPr>
        <p:blipFill>
          <a:blip r:embed="rId8"/>
          <a:stretch>
            <a:fillRect/>
          </a:stretch>
        </p:blipFill>
        <p:spPr>
          <a:xfrm>
            <a:off x="2737757" y="4718339"/>
            <a:ext cx="1350017" cy="1323017"/>
          </a:xfrm>
          <a:prstGeom prst="rect">
            <a:avLst/>
          </a:prstGeom>
        </p:spPr>
      </p:pic>
      <p:sp>
        <p:nvSpPr>
          <p:cNvPr id="6" name="TextBox 5">
            <a:extLst>
              <a:ext uri="{FF2B5EF4-FFF2-40B4-BE49-F238E27FC236}">
                <a16:creationId xmlns:a16="http://schemas.microsoft.com/office/drawing/2014/main" id="{0BB9D380-7A65-014A-959C-3A48E4894F32}"/>
              </a:ext>
            </a:extLst>
          </p:cNvPr>
          <p:cNvSpPr txBox="1"/>
          <p:nvPr/>
        </p:nvSpPr>
        <p:spPr>
          <a:xfrm>
            <a:off x="4990011" y="6041356"/>
            <a:ext cx="2610939" cy="923330"/>
          </a:xfrm>
          <a:prstGeom prst="rect">
            <a:avLst/>
          </a:prstGeom>
          <a:noFill/>
        </p:spPr>
        <p:txBody>
          <a:bodyPr wrap="square" rtlCol="0">
            <a:spAutoFit/>
          </a:bodyPr>
          <a:lstStyle/>
          <a:p>
            <a:r>
              <a:rPr lang="en-US" dirty="0" err="1">
                <a:hlinkClick r:id="rId9"/>
              </a:rPr>
              <a:t>Wariing</a:t>
            </a:r>
            <a:r>
              <a:rPr lang="en-US" dirty="0">
                <a:hlinkClick r:id="rId9"/>
              </a:rPr>
              <a:t> school arrangement of Dona Nobis </a:t>
            </a:r>
            <a:r>
              <a:rPr lang="en-US" dirty="0" err="1">
                <a:hlinkClick r:id="rId9"/>
              </a:rPr>
              <a:t>Pacem</a:t>
            </a:r>
            <a:endParaRPr lang="en-US" dirty="0"/>
          </a:p>
        </p:txBody>
      </p:sp>
    </p:spTree>
    <p:extLst>
      <p:ext uri="{BB962C8B-B14F-4D97-AF65-F5344CB8AC3E}">
        <p14:creationId xmlns:p14="http://schemas.microsoft.com/office/powerpoint/2010/main" val="961947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55EFD98F-84FC-494A-A887-90E0D0215E96}"/>
              </a:ext>
            </a:extLst>
          </p:cNvPr>
          <p:cNvSpPr>
            <a:spLocks noGrp="1"/>
          </p:cNvSpPr>
          <p:nvPr>
            <p:ph type="title"/>
          </p:nvPr>
        </p:nvSpPr>
        <p:spPr>
          <a:xfrm>
            <a:off x="1981200" y="-330200"/>
            <a:ext cx="8229600" cy="1143000"/>
          </a:xfrm>
        </p:spPr>
        <p:txBody>
          <a:bodyPr/>
          <a:lstStyle/>
          <a:p>
            <a:pPr eaLnBrk="1" hangingPunct="1"/>
            <a:r>
              <a:rPr lang="en-US" altLang="en-US">
                <a:ea typeface="ＭＳ Ｐゴシック" panose="020B0600070205080204" pitchFamily="34" charset="-128"/>
              </a:rPr>
              <a:t>Contemporary Realistic Fiction</a:t>
            </a:r>
          </a:p>
        </p:txBody>
      </p:sp>
      <p:pic>
        <p:nvPicPr>
          <p:cNvPr id="4" name="Picture 3">
            <a:extLst>
              <a:ext uri="{FF2B5EF4-FFF2-40B4-BE49-F238E27FC236}">
                <a16:creationId xmlns:a16="http://schemas.microsoft.com/office/drawing/2014/main" id="{DF8167FF-F5EF-4C40-91FE-C030ACE6C2DF}"/>
              </a:ext>
            </a:extLst>
          </p:cNvPr>
          <p:cNvPicPr>
            <a:picLocks noChangeAspect="1"/>
          </p:cNvPicPr>
          <p:nvPr/>
        </p:nvPicPr>
        <p:blipFill>
          <a:blip r:embed="rId3"/>
          <a:stretch>
            <a:fillRect/>
          </a:stretch>
        </p:blipFill>
        <p:spPr>
          <a:xfrm>
            <a:off x="2305436" y="1005694"/>
            <a:ext cx="3009899" cy="4277225"/>
          </a:xfrm>
          <a:prstGeom prst="rect">
            <a:avLst/>
          </a:prstGeom>
        </p:spPr>
      </p:pic>
      <p:pic>
        <p:nvPicPr>
          <p:cNvPr id="6" name="Picture 5">
            <a:extLst>
              <a:ext uri="{FF2B5EF4-FFF2-40B4-BE49-F238E27FC236}">
                <a16:creationId xmlns:a16="http://schemas.microsoft.com/office/drawing/2014/main" id="{7AC32F67-84F9-A247-BF92-7DCCF6C84351}"/>
              </a:ext>
            </a:extLst>
          </p:cNvPr>
          <p:cNvPicPr>
            <a:picLocks noChangeAspect="1"/>
          </p:cNvPicPr>
          <p:nvPr/>
        </p:nvPicPr>
        <p:blipFill>
          <a:blip r:embed="rId4"/>
          <a:stretch>
            <a:fillRect/>
          </a:stretch>
        </p:blipFill>
        <p:spPr>
          <a:xfrm>
            <a:off x="6619481" y="665843"/>
            <a:ext cx="3009898" cy="4568595"/>
          </a:xfrm>
          <a:prstGeom prst="rect">
            <a:avLst/>
          </a:prstGeom>
        </p:spPr>
      </p:pic>
      <p:sp>
        <p:nvSpPr>
          <p:cNvPr id="2" name="TextBox 1">
            <a:extLst>
              <a:ext uri="{FF2B5EF4-FFF2-40B4-BE49-F238E27FC236}">
                <a16:creationId xmlns:a16="http://schemas.microsoft.com/office/drawing/2014/main" id="{8C7C35AC-630B-9148-BD9B-3133736B3E31}"/>
              </a:ext>
            </a:extLst>
          </p:cNvPr>
          <p:cNvSpPr txBox="1"/>
          <p:nvPr/>
        </p:nvSpPr>
        <p:spPr>
          <a:xfrm>
            <a:off x="1531201" y="5715000"/>
            <a:ext cx="3009899" cy="369332"/>
          </a:xfrm>
          <a:prstGeom prst="rect">
            <a:avLst/>
          </a:prstGeom>
          <a:noFill/>
        </p:spPr>
        <p:txBody>
          <a:bodyPr wrap="square" rtlCol="0">
            <a:spAutoFit/>
          </a:bodyPr>
          <a:lstStyle/>
          <a:p>
            <a:r>
              <a:rPr lang="en-US" dirty="0"/>
              <a:t>2019 Newbery Award</a:t>
            </a:r>
          </a:p>
        </p:txBody>
      </p:sp>
      <p:sp>
        <p:nvSpPr>
          <p:cNvPr id="3" name="TextBox 2">
            <a:extLst>
              <a:ext uri="{FF2B5EF4-FFF2-40B4-BE49-F238E27FC236}">
                <a16:creationId xmlns:a16="http://schemas.microsoft.com/office/drawing/2014/main" id="{C5B0770F-94DE-EF43-AA1E-F4ED5EA8B7C9}"/>
              </a:ext>
            </a:extLst>
          </p:cNvPr>
          <p:cNvSpPr txBox="1"/>
          <p:nvPr/>
        </p:nvSpPr>
        <p:spPr>
          <a:xfrm>
            <a:off x="1981199" y="6084332"/>
            <a:ext cx="3358243" cy="646331"/>
          </a:xfrm>
          <a:prstGeom prst="rect">
            <a:avLst/>
          </a:prstGeom>
          <a:noFill/>
        </p:spPr>
        <p:txBody>
          <a:bodyPr wrap="square" rtlCol="0">
            <a:spAutoFit/>
          </a:bodyPr>
          <a:lstStyle/>
          <a:p>
            <a:r>
              <a:rPr lang="en-US" dirty="0">
                <a:hlinkClick r:id="rId5"/>
              </a:rPr>
              <a:t>Classroom Bookshelf Blog at SLJ for Merci Suarez Changes Gears</a:t>
            </a:r>
            <a:endParaRPr lang="en-US" dirty="0"/>
          </a:p>
        </p:txBody>
      </p:sp>
      <p:pic>
        <p:nvPicPr>
          <p:cNvPr id="7" name="Picture 6">
            <a:extLst>
              <a:ext uri="{FF2B5EF4-FFF2-40B4-BE49-F238E27FC236}">
                <a16:creationId xmlns:a16="http://schemas.microsoft.com/office/drawing/2014/main" id="{7140420D-112C-F643-87E1-4B4429EA7B0B}"/>
              </a:ext>
            </a:extLst>
          </p:cNvPr>
          <p:cNvPicPr>
            <a:picLocks noChangeAspect="1"/>
          </p:cNvPicPr>
          <p:nvPr/>
        </p:nvPicPr>
        <p:blipFill>
          <a:blip r:embed="rId6"/>
          <a:stretch>
            <a:fillRect/>
          </a:stretch>
        </p:blipFill>
        <p:spPr>
          <a:xfrm>
            <a:off x="250315" y="4740045"/>
            <a:ext cx="1270000" cy="1282700"/>
          </a:xfrm>
          <a:prstGeom prst="rect">
            <a:avLst/>
          </a:prstGeom>
        </p:spPr>
      </p:pic>
      <p:sp>
        <p:nvSpPr>
          <p:cNvPr id="8" name="TextBox 7">
            <a:extLst>
              <a:ext uri="{FF2B5EF4-FFF2-40B4-BE49-F238E27FC236}">
                <a16:creationId xmlns:a16="http://schemas.microsoft.com/office/drawing/2014/main" id="{2644E6DC-3740-6A42-A47B-FBB7B602B6E5}"/>
              </a:ext>
            </a:extLst>
          </p:cNvPr>
          <p:cNvSpPr txBox="1"/>
          <p:nvPr/>
        </p:nvSpPr>
        <p:spPr>
          <a:xfrm>
            <a:off x="7837714" y="5381395"/>
            <a:ext cx="2008415" cy="1200329"/>
          </a:xfrm>
          <a:prstGeom prst="rect">
            <a:avLst/>
          </a:prstGeom>
          <a:noFill/>
        </p:spPr>
        <p:txBody>
          <a:bodyPr wrap="square" rtlCol="0">
            <a:spAutoFit/>
          </a:bodyPr>
          <a:lstStyle/>
          <a:p>
            <a:r>
              <a:rPr lang="en-US" dirty="0">
                <a:hlinkClick r:id="rId7"/>
              </a:rPr>
              <a:t>Random House Guide to all Jacqueline Woodson Books</a:t>
            </a:r>
            <a:endParaRPr lang="en-US" dirty="0"/>
          </a:p>
        </p:txBody>
      </p:sp>
      <p:sp>
        <p:nvSpPr>
          <p:cNvPr id="9" name="TextBox 8">
            <a:extLst>
              <a:ext uri="{FF2B5EF4-FFF2-40B4-BE49-F238E27FC236}">
                <a16:creationId xmlns:a16="http://schemas.microsoft.com/office/drawing/2014/main" id="{5AC4962D-83BC-7A49-8A68-1480C66D9485}"/>
              </a:ext>
            </a:extLst>
          </p:cNvPr>
          <p:cNvSpPr txBox="1"/>
          <p:nvPr/>
        </p:nvSpPr>
        <p:spPr>
          <a:xfrm>
            <a:off x="5551715" y="5299501"/>
            <a:ext cx="1812472" cy="1200329"/>
          </a:xfrm>
          <a:prstGeom prst="rect">
            <a:avLst/>
          </a:prstGeom>
          <a:noFill/>
        </p:spPr>
        <p:txBody>
          <a:bodyPr wrap="square" rtlCol="0">
            <a:spAutoFit/>
          </a:bodyPr>
          <a:lstStyle/>
          <a:p>
            <a:r>
              <a:rPr lang="en-US" dirty="0">
                <a:hlinkClick r:id="rId8"/>
              </a:rPr>
              <a:t>5 minutes  intro to book with Jacqueline Woodson</a:t>
            </a:r>
            <a:endParaRPr lang="en-US" dirty="0"/>
          </a:p>
        </p:txBody>
      </p:sp>
      <p:pic>
        <p:nvPicPr>
          <p:cNvPr id="11" name="Picture 10">
            <a:extLst>
              <a:ext uri="{FF2B5EF4-FFF2-40B4-BE49-F238E27FC236}">
                <a16:creationId xmlns:a16="http://schemas.microsoft.com/office/drawing/2014/main" id="{983186DF-AAEE-DB4C-BC17-33A9D5CC5933}"/>
              </a:ext>
            </a:extLst>
          </p:cNvPr>
          <p:cNvPicPr>
            <a:picLocks noChangeAspect="1"/>
          </p:cNvPicPr>
          <p:nvPr/>
        </p:nvPicPr>
        <p:blipFill>
          <a:blip r:embed="rId9"/>
          <a:stretch>
            <a:fillRect/>
          </a:stretch>
        </p:blipFill>
        <p:spPr>
          <a:xfrm>
            <a:off x="10321636" y="4117745"/>
            <a:ext cx="1270000" cy="1244600"/>
          </a:xfrm>
          <a:prstGeom prst="rect">
            <a:avLst/>
          </a:prstGeom>
        </p:spPr>
      </p:pic>
      <p:sp>
        <p:nvSpPr>
          <p:cNvPr id="10" name="TextBox 9">
            <a:extLst>
              <a:ext uri="{FF2B5EF4-FFF2-40B4-BE49-F238E27FC236}">
                <a16:creationId xmlns:a16="http://schemas.microsoft.com/office/drawing/2014/main" id="{06165A40-7502-5546-A5E9-43806E9E1D29}"/>
              </a:ext>
            </a:extLst>
          </p:cNvPr>
          <p:cNvSpPr txBox="1"/>
          <p:nvPr/>
        </p:nvSpPr>
        <p:spPr>
          <a:xfrm>
            <a:off x="0" y="2586446"/>
            <a:ext cx="1981199" cy="523220"/>
          </a:xfrm>
          <a:prstGeom prst="rect">
            <a:avLst/>
          </a:prstGeom>
          <a:noFill/>
        </p:spPr>
        <p:txBody>
          <a:bodyPr wrap="square" rtlCol="0">
            <a:spAutoFit/>
          </a:bodyPr>
          <a:lstStyle/>
          <a:p>
            <a:r>
              <a:rPr lang="en-US" sz="2800" dirty="0"/>
              <a:t>Sept. 11 </a:t>
            </a:r>
            <a:r>
              <a:rPr lang="en-US" sz="2800" dirty="0">
                <a:sym typeface="Wingdings" pitchFamily="2" charset="2"/>
              </a:rPr>
              <a:t></a:t>
            </a:r>
            <a:endParaRPr lang="en-US" sz="2800" dirty="0"/>
          </a:p>
        </p:txBody>
      </p:sp>
    </p:spTree>
    <p:extLst>
      <p:ext uri="{BB962C8B-B14F-4D97-AF65-F5344CB8AC3E}">
        <p14:creationId xmlns:p14="http://schemas.microsoft.com/office/powerpoint/2010/main" val="3715061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88C7E189-F27C-BB42-AC76-A41553D6A5A7}"/>
              </a:ext>
            </a:extLst>
          </p:cNvPr>
          <p:cNvSpPr>
            <a:spLocks noGrp="1"/>
          </p:cNvSpPr>
          <p:nvPr>
            <p:ph type="title"/>
          </p:nvPr>
        </p:nvSpPr>
        <p:spPr/>
        <p:txBody>
          <a:bodyPr/>
          <a:lstStyle/>
          <a:p>
            <a:pPr eaLnBrk="1" hangingPunct="1"/>
            <a:r>
              <a:rPr lang="en-US" altLang="en-US">
                <a:ea typeface="ＭＳ Ｐゴシック" panose="020B0600070205080204" pitchFamily="34" charset="-128"/>
              </a:rPr>
              <a:t>Broomfield Library Resources</a:t>
            </a:r>
          </a:p>
        </p:txBody>
      </p:sp>
      <p:sp>
        <p:nvSpPr>
          <p:cNvPr id="41987" name="TextBox 2">
            <a:extLst>
              <a:ext uri="{FF2B5EF4-FFF2-40B4-BE49-F238E27FC236}">
                <a16:creationId xmlns:a16="http://schemas.microsoft.com/office/drawing/2014/main" id="{7C0B63E7-FE03-594B-A155-C5B6D25CFBBC}"/>
              </a:ext>
            </a:extLst>
          </p:cNvPr>
          <p:cNvSpPr txBox="1">
            <a:spLocks noChangeArrowheads="1"/>
          </p:cNvSpPr>
          <p:nvPr/>
        </p:nvSpPr>
        <p:spPr bwMode="auto">
          <a:xfrm>
            <a:off x="1828801" y="5605463"/>
            <a:ext cx="2747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latin typeface="Arial" panose="020B0604020202020204" pitchFamily="34" charset="0"/>
              </a:rPr>
              <a:t> </a:t>
            </a:r>
          </a:p>
        </p:txBody>
      </p:sp>
      <p:sp>
        <p:nvSpPr>
          <p:cNvPr id="41988" name="TextBox 2">
            <a:extLst>
              <a:ext uri="{FF2B5EF4-FFF2-40B4-BE49-F238E27FC236}">
                <a16:creationId xmlns:a16="http://schemas.microsoft.com/office/drawing/2014/main" id="{021B176F-F93E-BB43-A4F0-EA9FAC8351D0}"/>
              </a:ext>
            </a:extLst>
          </p:cNvPr>
          <p:cNvSpPr txBox="1">
            <a:spLocks noChangeArrowheads="1"/>
          </p:cNvSpPr>
          <p:nvPr/>
        </p:nvSpPr>
        <p:spPr bwMode="auto">
          <a:xfrm>
            <a:off x="7782606" y="4615544"/>
            <a:ext cx="31416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panose="020B0604020202020204" pitchFamily="34" charset="0"/>
                <a:hlinkClick r:id="rId3"/>
              </a:rPr>
              <a:t>Children's Recommended Reads at Broomfield Library</a:t>
            </a:r>
            <a:endParaRPr lang="en-US" altLang="en-US" sz="1200" dirty="0">
              <a:latin typeface="Arial" panose="020B0604020202020204" pitchFamily="34" charset="0"/>
            </a:endParaRPr>
          </a:p>
        </p:txBody>
      </p:sp>
      <p:sp>
        <p:nvSpPr>
          <p:cNvPr id="41991" name="TextBox 1">
            <a:extLst>
              <a:ext uri="{FF2B5EF4-FFF2-40B4-BE49-F238E27FC236}">
                <a16:creationId xmlns:a16="http://schemas.microsoft.com/office/drawing/2014/main" id="{AF89241B-4F10-9D42-ADC4-2A34569119ED}"/>
              </a:ext>
            </a:extLst>
          </p:cNvPr>
          <p:cNvSpPr txBox="1">
            <a:spLocks noChangeArrowheads="1"/>
          </p:cNvSpPr>
          <p:nvPr/>
        </p:nvSpPr>
        <p:spPr bwMode="auto">
          <a:xfrm>
            <a:off x="7459128" y="2183946"/>
            <a:ext cx="2381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dirty="0">
                <a:latin typeface="Arial" panose="020B0604020202020204" pitchFamily="34" charset="0"/>
                <a:hlinkClick r:id="rId4"/>
              </a:rPr>
              <a:t>Chapter Books for Beginning Readers</a:t>
            </a:r>
            <a:endParaRPr lang="en-US" altLang="en-US" sz="1800" dirty="0">
              <a:latin typeface="Arial" panose="020B0604020202020204" pitchFamily="34" charset="0"/>
            </a:endParaRPr>
          </a:p>
        </p:txBody>
      </p:sp>
      <p:pic>
        <p:nvPicPr>
          <p:cNvPr id="3" name="Picture 2">
            <a:extLst>
              <a:ext uri="{FF2B5EF4-FFF2-40B4-BE49-F238E27FC236}">
                <a16:creationId xmlns:a16="http://schemas.microsoft.com/office/drawing/2014/main" id="{7763950E-BE58-D243-8328-6706645455AA}"/>
              </a:ext>
            </a:extLst>
          </p:cNvPr>
          <p:cNvPicPr>
            <a:picLocks noChangeAspect="1"/>
          </p:cNvPicPr>
          <p:nvPr/>
        </p:nvPicPr>
        <p:blipFill>
          <a:blip r:embed="rId5"/>
          <a:stretch>
            <a:fillRect/>
          </a:stretch>
        </p:blipFill>
        <p:spPr>
          <a:xfrm>
            <a:off x="857250" y="1690687"/>
            <a:ext cx="2765023" cy="4283075"/>
          </a:xfrm>
          <a:prstGeom prst="rect">
            <a:avLst/>
          </a:prstGeom>
        </p:spPr>
      </p:pic>
      <p:pic>
        <p:nvPicPr>
          <p:cNvPr id="5" name="Picture 4">
            <a:extLst>
              <a:ext uri="{FF2B5EF4-FFF2-40B4-BE49-F238E27FC236}">
                <a16:creationId xmlns:a16="http://schemas.microsoft.com/office/drawing/2014/main" id="{1593E714-F229-4244-8D55-C4A1DA405D63}"/>
              </a:ext>
            </a:extLst>
          </p:cNvPr>
          <p:cNvPicPr>
            <a:picLocks noChangeAspect="1"/>
          </p:cNvPicPr>
          <p:nvPr/>
        </p:nvPicPr>
        <p:blipFill>
          <a:blip r:embed="rId6"/>
          <a:stretch>
            <a:fillRect/>
          </a:stretch>
        </p:blipFill>
        <p:spPr>
          <a:xfrm>
            <a:off x="4177549" y="1693070"/>
            <a:ext cx="2987567" cy="4280692"/>
          </a:xfrm>
          <a:prstGeom prst="rect">
            <a:avLst/>
          </a:prstGeom>
        </p:spPr>
      </p:pic>
      <p:sp>
        <p:nvSpPr>
          <p:cNvPr id="6" name="TextBox 5">
            <a:extLst>
              <a:ext uri="{FF2B5EF4-FFF2-40B4-BE49-F238E27FC236}">
                <a16:creationId xmlns:a16="http://schemas.microsoft.com/office/drawing/2014/main" id="{AF7FDF39-6174-9648-A40D-AEAF2A937CFA}"/>
              </a:ext>
            </a:extLst>
          </p:cNvPr>
          <p:cNvSpPr txBox="1"/>
          <p:nvPr/>
        </p:nvSpPr>
        <p:spPr>
          <a:xfrm>
            <a:off x="2336518" y="5960253"/>
            <a:ext cx="2611719" cy="923330"/>
          </a:xfrm>
          <a:prstGeom prst="rect">
            <a:avLst/>
          </a:prstGeom>
          <a:noFill/>
        </p:spPr>
        <p:txBody>
          <a:bodyPr wrap="square" rtlCol="0">
            <a:spAutoFit/>
          </a:bodyPr>
          <a:lstStyle/>
          <a:p>
            <a:r>
              <a:rPr lang="en-US" dirty="0">
                <a:hlinkClick r:id="rId7"/>
              </a:rPr>
              <a:t>Blended study guide</a:t>
            </a:r>
          </a:p>
          <a:p>
            <a:r>
              <a:rPr lang="en-US" dirty="0">
                <a:hlinkClick r:id="rId7"/>
              </a:rPr>
              <a:t>At Sharon M. </a:t>
            </a:r>
            <a:r>
              <a:rPr lang="en-US" dirty="0" err="1">
                <a:hlinkClick r:id="rId7"/>
              </a:rPr>
              <a:t>Dtaper</a:t>
            </a:r>
            <a:r>
              <a:rPr lang="en-US" dirty="0">
                <a:hlinkClick r:id="rId7"/>
              </a:rPr>
              <a:t> website</a:t>
            </a:r>
            <a:endParaRPr lang="en-US" dirty="0"/>
          </a:p>
        </p:txBody>
      </p:sp>
      <p:sp>
        <p:nvSpPr>
          <p:cNvPr id="2" name="TextBox 1">
            <a:extLst>
              <a:ext uri="{FF2B5EF4-FFF2-40B4-BE49-F238E27FC236}">
                <a16:creationId xmlns:a16="http://schemas.microsoft.com/office/drawing/2014/main" id="{0CD5187B-5CE8-F542-AEBE-AB88C0FD2DA9}"/>
              </a:ext>
            </a:extLst>
          </p:cNvPr>
          <p:cNvSpPr txBox="1"/>
          <p:nvPr/>
        </p:nvSpPr>
        <p:spPr>
          <a:xfrm>
            <a:off x="4758416" y="6005175"/>
            <a:ext cx="2856820" cy="923330"/>
          </a:xfrm>
          <a:prstGeom prst="rect">
            <a:avLst/>
          </a:prstGeom>
          <a:noFill/>
        </p:spPr>
        <p:txBody>
          <a:bodyPr wrap="square" rtlCol="0">
            <a:spAutoFit/>
          </a:bodyPr>
          <a:lstStyle/>
          <a:p>
            <a:r>
              <a:rPr lang="en-US" dirty="0">
                <a:hlinkClick r:id="rId8"/>
              </a:rPr>
              <a:t>5 min. </a:t>
            </a:r>
            <a:r>
              <a:rPr lang="en-US" dirty="0" err="1">
                <a:hlinkClick r:id="rId8"/>
              </a:rPr>
              <a:t>Booktalk</a:t>
            </a:r>
            <a:r>
              <a:rPr lang="en-US" dirty="0">
                <a:hlinkClick r:id="rId8"/>
              </a:rPr>
              <a:t> of Louisiana’s Way Home by Colby Sharp</a:t>
            </a:r>
            <a:endParaRPr lang="en-US" dirty="0"/>
          </a:p>
        </p:txBody>
      </p:sp>
      <p:sp>
        <p:nvSpPr>
          <p:cNvPr id="4" name="TextBox 3">
            <a:extLst>
              <a:ext uri="{FF2B5EF4-FFF2-40B4-BE49-F238E27FC236}">
                <a16:creationId xmlns:a16="http://schemas.microsoft.com/office/drawing/2014/main" id="{B0193C85-7A1C-2F4C-9623-80D537D30DBF}"/>
              </a:ext>
            </a:extLst>
          </p:cNvPr>
          <p:cNvSpPr txBox="1"/>
          <p:nvPr/>
        </p:nvSpPr>
        <p:spPr>
          <a:xfrm>
            <a:off x="261257" y="6005175"/>
            <a:ext cx="2075261" cy="923330"/>
          </a:xfrm>
          <a:prstGeom prst="rect">
            <a:avLst/>
          </a:prstGeom>
          <a:noFill/>
        </p:spPr>
        <p:txBody>
          <a:bodyPr wrap="square" rtlCol="0">
            <a:spAutoFit/>
          </a:bodyPr>
          <a:lstStyle/>
          <a:p>
            <a:r>
              <a:rPr lang="en-US" dirty="0">
                <a:hlinkClick r:id="rId9"/>
              </a:rPr>
              <a:t>Common Sense Media Review of Blended</a:t>
            </a:r>
            <a:endParaRPr lang="en-US" dirty="0"/>
          </a:p>
        </p:txBody>
      </p:sp>
      <p:sp>
        <p:nvSpPr>
          <p:cNvPr id="7" name="TextBox 6">
            <a:extLst>
              <a:ext uri="{FF2B5EF4-FFF2-40B4-BE49-F238E27FC236}">
                <a16:creationId xmlns:a16="http://schemas.microsoft.com/office/drawing/2014/main" id="{FDFC98D4-C2A4-7B42-9828-FB7D3F50DF62}"/>
              </a:ext>
            </a:extLst>
          </p:cNvPr>
          <p:cNvSpPr txBox="1"/>
          <p:nvPr/>
        </p:nvSpPr>
        <p:spPr>
          <a:xfrm>
            <a:off x="8376557" y="5274129"/>
            <a:ext cx="1583872" cy="646331"/>
          </a:xfrm>
          <a:prstGeom prst="rect">
            <a:avLst/>
          </a:prstGeom>
          <a:noFill/>
        </p:spPr>
        <p:txBody>
          <a:bodyPr wrap="square" rtlCol="0">
            <a:spAutoFit/>
          </a:bodyPr>
          <a:lstStyle/>
          <a:p>
            <a:r>
              <a:rPr lang="en-US" dirty="0"/>
              <a:t>November, 2018</a:t>
            </a:r>
          </a:p>
        </p:txBody>
      </p:sp>
      <p:pic>
        <p:nvPicPr>
          <p:cNvPr id="9" name="Picture 8">
            <a:extLst>
              <a:ext uri="{FF2B5EF4-FFF2-40B4-BE49-F238E27FC236}">
                <a16:creationId xmlns:a16="http://schemas.microsoft.com/office/drawing/2014/main" id="{A811AA2D-56E7-B741-9441-37EAE750B35F}"/>
              </a:ext>
            </a:extLst>
          </p:cNvPr>
          <p:cNvPicPr>
            <a:picLocks noChangeAspect="1"/>
          </p:cNvPicPr>
          <p:nvPr/>
        </p:nvPicPr>
        <p:blipFill>
          <a:blip r:embed="rId10"/>
          <a:stretch>
            <a:fillRect/>
          </a:stretch>
        </p:blipFill>
        <p:spPr>
          <a:xfrm>
            <a:off x="10474035" y="5222240"/>
            <a:ext cx="1270000" cy="1244600"/>
          </a:xfrm>
          <a:prstGeom prst="rect">
            <a:avLst/>
          </a:prstGeom>
        </p:spPr>
      </p:pic>
    </p:spTree>
    <p:extLst>
      <p:ext uri="{BB962C8B-B14F-4D97-AF65-F5344CB8AC3E}">
        <p14:creationId xmlns:p14="http://schemas.microsoft.com/office/powerpoint/2010/main" val="1090154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ADCA6-F97D-7B46-8550-225E3A6AEE4B}"/>
              </a:ext>
            </a:extLst>
          </p:cNvPr>
          <p:cNvSpPr>
            <a:spLocks noGrp="1"/>
          </p:cNvSpPr>
          <p:nvPr>
            <p:ph type="title"/>
          </p:nvPr>
        </p:nvSpPr>
        <p:spPr/>
        <p:txBody>
          <a:bodyPr/>
          <a:lstStyle/>
          <a:p>
            <a:r>
              <a:rPr lang="en-US" dirty="0"/>
              <a:t> Book lists for Banned Books Week</a:t>
            </a:r>
          </a:p>
        </p:txBody>
      </p:sp>
      <p:pic>
        <p:nvPicPr>
          <p:cNvPr id="4" name="Content Placeholder 4">
            <a:extLst>
              <a:ext uri="{FF2B5EF4-FFF2-40B4-BE49-F238E27FC236}">
                <a16:creationId xmlns:a16="http://schemas.microsoft.com/office/drawing/2014/main" id="{EBDBCF4E-0576-AB4B-BA52-2CB08401C9EE}"/>
              </a:ext>
            </a:extLst>
          </p:cNvPr>
          <p:cNvPicPr>
            <a:picLocks noGrp="1" noChangeAspect="1"/>
          </p:cNvPicPr>
          <p:nvPr>
            <p:ph idx="1"/>
          </p:nvPr>
        </p:nvPicPr>
        <p:blipFill>
          <a:blip r:embed="rId3"/>
          <a:stretch>
            <a:fillRect/>
          </a:stretch>
        </p:blipFill>
        <p:spPr>
          <a:xfrm>
            <a:off x="838200" y="1572477"/>
            <a:ext cx="3259504" cy="4920398"/>
          </a:xfrm>
        </p:spPr>
      </p:pic>
      <p:pic>
        <p:nvPicPr>
          <p:cNvPr id="5" name="Picture 4">
            <a:extLst>
              <a:ext uri="{FF2B5EF4-FFF2-40B4-BE49-F238E27FC236}">
                <a16:creationId xmlns:a16="http://schemas.microsoft.com/office/drawing/2014/main" id="{6BE906A0-4C82-E54B-B76D-46D1479D2145}"/>
              </a:ext>
            </a:extLst>
          </p:cNvPr>
          <p:cNvPicPr>
            <a:picLocks noChangeAspect="1"/>
          </p:cNvPicPr>
          <p:nvPr/>
        </p:nvPicPr>
        <p:blipFill>
          <a:blip r:embed="rId4"/>
          <a:stretch>
            <a:fillRect/>
          </a:stretch>
        </p:blipFill>
        <p:spPr>
          <a:xfrm>
            <a:off x="8625840" y="1572477"/>
            <a:ext cx="2374900" cy="3562350"/>
          </a:xfrm>
          <a:prstGeom prst="rect">
            <a:avLst/>
          </a:prstGeom>
        </p:spPr>
      </p:pic>
      <p:sp>
        <p:nvSpPr>
          <p:cNvPr id="6" name="TextBox 5">
            <a:extLst>
              <a:ext uri="{FF2B5EF4-FFF2-40B4-BE49-F238E27FC236}">
                <a16:creationId xmlns:a16="http://schemas.microsoft.com/office/drawing/2014/main" id="{D1F852B4-D723-B140-8A24-06264D26AD31}"/>
              </a:ext>
            </a:extLst>
          </p:cNvPr>
          <p:cNvSpPr txBox="1"/>
          <p:nvPr/>
        </p:nvSpPr>
        <p:spPr>
          <a:xfrm>
            <a:off x="8625840" y="5486400"/>
            <a:ext cx="3566160" cy="830997"/>
          </a:xfrm>
          <a:prstGeom prst="rect">
            <a:avLst/>
          </a:prstGeom>
          <a:noFill/>
        </p:spPr>
        <p:txBody>
          <a:bodyPr wrap="square" rtlCol="0">
            <a:spAutoFit/>
          </a:bodyPr>
          <a:lstStyle/>
          <a:p>
            <a:r>
              <a:rPr lang="en-US" sz="2400" dirty="0"/>
              <a:t>22017’s Alan Gratz story</a:t>
            </a:r>
          </a:p>
          <a:p>
            <a:r>
              <a:rPr lang="en-US" sz="2400" dirty="0"/>
              <a:t>Is set in a 4</a:t>
            </a:r>
            <a:r>
              <a:rPr lang="en-US" sz="2400" baseline="30000" dirty="0"/>
              <a:t>th</a:t>
            </a:r>
            <a:r>
              <a:rPr lang="en-US" sz="2400" dirty="0"/>
              <a:t> grade.</a:t>
            </a:r>
          </a:p>
        </p:txBody>
      </p:sp>
    </p:spTree>
    <p:extLst>
      <p:ext uri="{BB962C8B-B14F-4D97-AF65-F5344CB8AC3E}">
        <p14:creationId xmlns:p14="http://schemas.microsoft.com/office/powerpoint/2010/main" val="285993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C8D1B-8E0A-2B4A-84E4-917EFF4D6948}"/>
              </a:ext>
            </a:extLst>
          </p:cNvPr>
          <p:cNvSpPr>
            <a:spLocks noGrp="1"/>
          </p:cNvSpPr>
          <p:nvPr>
            <p:ph type="title"/>
          </p:nvPr>
        </p:nvSpPr>
        <p:spPr/>
        <p:txBody>
          <a:bodyPr/>
          <a:lstStyle/>
          <a:p>
            <a:pPr algn="ctr"/>
            <a:r>
              <a:rPr lang="en-US" dirty="0"/>
              <a:t>Fantasy	</a:t>
            </a:r>
          </a:p>
        </p:txBody>
      </p:sp>
      <p:pic>
        <p:nvPicPr>
          <p:cNvPr id="4" name="Picture 1" descr="36443315.jpg">
            <a:extLst>
              <a:ext uri="{FF2B5EF4-FFF2-40B4-BE49-F238E27FC236}">
                <a16:creationId xmlns:a16="http://schemas.microsoft.com/office/drawing/2014/main" id="{F6E45C84-D419-1E42-9213-5FD4024804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102" y="348883"/>
            <a:ext cx="3142371" cy="458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020F6D2-24DC-3945-89B8-2008ED83E6C0}"/>
              </a:ext>
            </a:extLst>
          </p:cNvPr>
          <p:cNvPicPr>
            <a:picLocks noChangeAspect="1"/>
          </p:cNvPicPr>
          <p:nvPr/>
        </p:nvPicPr>
        <p:blipFill>
          <a:blip r:embed="rId4"/>
          <a:stretch>
            <a:fillRect/>
          </a:stretch>
        </p:blipFill>
        <p:spPr>
          <a:xfrm>
            <a:off x="4146000" y="1717188"/>
            <a:ext cx="2130935" cy="3216762"/>
          </a:xfrm>
          <a:prstGeom prst="rect">
            <a:avLst/>
          </a:prstGeom>
        </p:spPr>
      </p:pic>
      <p:pic>
        <p:nvPicPr>
          <p:cNvPr id="10" name="Picture 9">
            <a:extLst>
              <a:ext uri="{FF2B5EF4-FFF2-40B4-BE49-F238E27FC236}">
                <a16:creationId xmlns:a16="http://schemas.microsoft.com/office/drawing/2014/main" id="{525FC519-9D17-C842-A8EB-87642E1FF866}"/>
              </a:ext>
            </a:extLst>
          </p:cNvPr>
          <p:cNvPicPr>
            <a:picLocks noChangeAspect="1"/>
          </p:cNvPicPr>
          <p:nvPr/>
        </p:nvPicPr>
        <p:blipFill>
          <a:blip r:embed="rId5"/>
          <a:stretch>
            <a:fillRect/>
          </a:stretch>
        </p:blipFill>
        <p:spPr>
          <a:xfrm>
            <a:off x="7120080" y="89584"/>
            <a:ext cx="3664774" cy="5491381"/>
          </a:xfrm>
          <a:prstGeom prst="rect">
            <a:avLst/>
          </a:prstGeom>
        </p:spPr>
      </p:pic>
      <p:sp>
        <p:nvSpPr>
          <p:cNvPr id="3" name="TextBox 2">
            <a:extLst>
              <a:ext uri="{FF2B5EF4-FFF2-40B4-BE49-F238E27FC236}">
                <a16:creationId xmlns:a16="http://schemas.microsoft.com/office/drawing/2014/main" id="{AF512529-8B69-814A-9200-66C346C10B7C}"/>
              </a:ext>
            </a:extLst>
          </p:cNvPr>
          <p:cNvSpPr txBox="1"/>
          <p:nvPr/>
        </p:nvSpPr>
        <p:spPr>
          <a:xfrm>
            <a:off x="456102" y="4933950"/>
            <a:ext cx="3142371" cy="1015663"/>
          </a:xfrm>
          <a:prstGeom prst="rect">
            <a:avLst/>
          </a:prstGeom>
          <a:noFill/>
        </p:spPr>
        <p:txBody>
          <a:bodyPr wrap="square" rtlCol="0">
            <a:spAutoFit/>
          </a:bodyPr>
          <a:lstStyle/>
          <a:p>
            <a:r>
              <a:rPr lang="en-US" sz="3000" dirty="0">
                <a:hlinkClick r:id="rId6"/>
              </a:rPr>
              <a:t>Bob Educator’s Guide</a:t>
            </a:r>
            <a:endParaRPr lang="en-US" sz="3000" dirty="0"/>
          </a:p>
        </p:txBody>
      </p:sp>
      <p:sp>
        <p:nvSpPr>
          <p:cNvPr id="5" name="TextBox 4">
            <a:extLst>
              <a:ext uri="{FF2B5EF4-FFF2-40B4-BE49-F238E27FC236}">
                <a16:creationId xmlns:a16="http://schemas.microsoft.com/office/drawing/2014/main" id="{0E051177-74B0-9B47-8B9B-BB0ECA0BBB7C}"/>
              </a:ext>
            </a:extLst>
          </p:cNvPr>
          <p:cNvSpPr txBox="1"/>
          <p:nvPr/>
        </p:nvSpPr>
        <p:spPr>
          <a:xfrm>
            <a:off x="4146000" y="5257800"/>
            <a:ext cx="2130935" cy="646331"/>
          </a:xfrm>
          <a:prstGeom prst="rect">
            <a:avLst/>
          </a:prstGeom>
          <a:noFill/>
        </p:spPr>
        <p:txBody>
          <a:bodyPr wrap="square" rtlCol="0">
            <a:spAutoFit/>
          </a:bodyPr>
          <a:lstStyle/>
          <a:p>
            <a:r>
              <a:rPr lang="en-US" dirty="0">
                <a:hlinkClick r:id="rId7"/>
              </a:rPr>
              <a:t>Endling Official Book Trailer in </a:t>
            </a:r>
            <a:r>
              <a:rPr lang="en-US" dirty="0" err="1">
                <a:hlinkClick r:id="rId7"/>
              </a:rPr>
              <a:t>SafeShare</a:t>
            </a:r>
            <a:endParaRPr lang="en-US" dirty="0"/>
          </a:p>
        </p:txBody>
      </p:sp>
      <p:sp>
        <p:nvSpPr>
          <p:cNvPr id="6" name="TextBox 5">
            <a:extLst>
              <a:ext uri="{FF2B5EF4-FFF2-40B4-BE49-F238E27FC236}">
                <a16:creationId xmlns:a16="http://schemas.microsoft.com/office/drawing/2014/main" id="{C56CA4FA-73AC-C74D-9A46-09008A8F4F4D}"/>
              </a:ext>
            </a:extLst>
          </p:cNvPr>
          <p:cNvSpPr txBox="1"/>
          <p:nvPr/>
        </p:nvSpPr>
        <p:spPr>
          <a:xfrm>
            <a:off x="7814595" y="5643096"/>
            <a:ext cx="4258872" cy="923330"/>
          </a:xfrm>
          <a:prstGeom prst="rect">
            <a:avLst/>
          </a:prstGeom>
          <a:noFill/>
        </p:spPr>
        <p:txBody>
          <a:bodyPr wrap="square" rtlCol="0">
            <a:spAutoFit/>
          </a:bodyPr>
          <a:lstStyle/>
          <a:p>
            <a:r>
              <a:rPr lang="en-US" dirty="0"/>
              <a:t>Make sure you are familiar with 2019 CCBA nominee Serpent’s Secret. Please have your students VOTE &amp; NOMINATE for 2020</a:t>
            </a:r>
          </a:p>
        </p:txBody>
      </p:sp>
      <p:pic>
        <p:nvPicPr>
          <p:cNvPr id="9" name="Picture 8">
            <a:extLst>
              <a:ext uri="{FF2B5EF4-FFF2-40B4-BE49-F238E27FC236}">
                <a16:creationId xmlns:a16="http://schemas.microsoft.com/office/drawing/2014/main" id="{8B9A92E0-9D7F-7D43-8C0D-089A75A8403B}"/>
              </a:ext>
            </a:extLst>
          </p:cNvPr>
          <p:cNvPicPr>
            <a:picLocks noChangeAspect="1"/>
          </p:cNvPicPr>
          <p:nvPr/>
        </p:nvPicPr>
        <p:blipFill>
          <a:blip r:embed="rId8"/>
          <a:stretch>
            <a:fillRect/>
          </a:stretch>
        </p:blipFill>
        <p:spPr>
          <a:xfrm>
            <a:off x="10784854" y="3745131"/>
            <a:ext cx="1270000" cy="1244600"/>
          </a:xfrm>
          <a:prstGeom prst="rect">
            <a:avLst/>
          </a:prstGeom>
        </p:spPr>
      </p:pic>
    </p:spTree>
    <p:extLst>
      <p:ext uri="{BB962C8B-B14F-4D97-AF65-F5344CB8AC3E}">
        <p14:creationId xmlns:p14="http://schemas.microsoft.com/office/powerpoint/2010/main" val="3979633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3AAF-FA07-514D-A504-ECB602CAB04A}"/>
              </a:ext>
            </a:extLst>
          </p:cNvPr>
          <p:cNvSpPr>
            <a:spLocks noGrp="1"/>
          </p:cNvSpPr>
          <p:nvPr>
            <p:ph type="title"/>
          </p:nvPr>
        </p:nvSpPr>
        <p:spPr/>
        <p:txBody>
          <a:bodyPr/>
          <a:lstStyle/>
          <a:p>
            <a:r>
              <a:rPr lang="en-US" dirty="0"/>
              <a:t>Fantasy/Historical/Traditional Literature</a:t>
            </a:r>
          </a:p>
        </p:txBody>
      </p:sp>
      <p:pic>
        <p:nvPicPr>
          <p:cNvPr id="5" name="Picture 4">
            <a:extLst>
              <a:ext uri="{FF2B5EF4-FFF2-40B4-BE49-F238E27FC236}">
                <a16:creationId xmlns:a16="http://schemas.microsoft.com/office/drawing/2014/main" id="{65FFCBBB-13FD-6D42-A5D9-0E3478320C1E}"/>
              </a:ext>
            </a:extLst>
          </p:cNvPr>
          <p:cNvPicPr>
            <a:picLocks noChangeAspect="1"/>
          </p:cNvPicPr>
          <p:nvPr/>
        </p:nvPicPr>
        <p:blipFill>
          <a:blip r:embed="rId3"/>
          <a:stretch>
            <a:fillRect/>
          </a:stretch>
        </p:blipFill>
        <p:spPr>
          <a:xfrm>
            <a:off x="1125415" y="1428506"/>
            <a:ext cx="3376246" cy="5064369"/>
          </a:xfrm>
          <a:prstGeom prst="rect">
            <a:avLst/>
          </a:prstGeom>
        </p:spPr>
      </p:pic>
      <p:sp>
        <p:nvSpPr>
          <p:cNvPr id="3" name="TextBox 2">
            <a:extLst>
              <a:ext uri="{FF2B5EF4-FFF2-40B4-BE49-F238E27FC236}">
                <a16:creationId xmlns:a16="http://schemas.microsoft.com/office/drawing/2014/main" id="{2C382848-29A1-9C4D-881E-679E00154B22}"/>
              </a:ext>
            </a:extLst>
          </p:cNvPr>
          <p:cNvSpPr txBox="1"/>
          <p:nvPr/>
        </p:nvSpPr>
        <p:spPr>
          <a:xfrm>
            <a:off x="5816119" y="5616044"/>
            <a:ext cx="3581400" cy="646331"/>
          </a:xfrm>
          <a:prstGeom prst="rect">
            <a:avLst/>
          </a:prstGeom>
          <a:noFill/>
        </p:spPr>
        <p:txBody>
          <a:bodyPr wrap="square" rtlCol="0">
            <a:spAutoFit/>
          </a:bodyPr>
          <a:lstStyle/>
          <a:p>
            <a:r>
              <a:rPr lang="en-US" dirty="0">
                <a:hlinkClick r:id="rId4"/>
              </a:rPr>
              <a:t>Link to </a:t>
            </a:r>
            <a:r>
              <a:rPr lang="en-US" dirty="0" err="1">
                <a:hlinkClick r:id="rId4"/>
              </a:rPr>
              <a:t>TeachingBooks.net</a:t>
            </a:r>
            <a:r>
              <a:rPr lang="en-US" dirty="0">
                <a:hlinkClick r:id="rId4"/>
              </a:rPr>
              <a:t> author name pronunciation</a:t>
            </a:r>
            <a:endParaRPr lang="en-US" dirty="0"/>
          </a:p>
        </p:txBody>
      </p:sp>
      <p:pic>
        <p:nvPicPr>
          <p:cNvPr id="6" name="Picture 5">
            <a:extLst>
              <a:ext uri="{FF2B5EF4-FFF2-40B4-BE49-F238E27FC236}">
                <a16:creationId xmlns:a16="http://schemas.microsoft.com/office/drawing/2014/main" id="{49FB18DD-C183-C945-A34C-CE693119DD67}"/>
              </a:ext>
            </a:extLst>
          </p:cNvPr>
          <p:cNvPicPr>
            <a:picLocks noChangeAspect="1"/>
          </p:cNvPicPr>
          <p:nvPr/>
        </p:nvPicPr>
        <p:blipFill>
          <a:blip r:embed="rId5"/>
          <a:stretch>
            <a:fillRect/>
          </a:stretch>
        </p:blipFill>
        <p:spPr>
          <a:xfrm>
            <a:off x="4788875" y="1823243"/>
            <a:ext cx="2054489" cy="2054489"/>
          </a:xfrm>
          <a:prstGeom prst="rect">
            <a:avLst/>
          </a:prstGeom>
        </p:spPr>
      </p:pic>
      <p:pic>
        <p:nvPicPr>
          <p:cNvPr id="7" name="Picture 6">
            <a:extLst>
              <a:ext uri="{FF2B5EF4-FFF2-40B4-BE49-F238E27FC236}">
                <a16:creationId xmlns:a16="http://schemas.microsoft.com/office/drawing/2014/main" id="{B8A5CE86-F3B0-5549-A11E-913CD02C84CA}"/>
              </a:ext>
            </a:extLst>
          </p:cNvPr>
          <p:cNvPicPr>
            <a:picLocks noChangeAspect="1"/>
          </p:cNvPicPr>
          <p:nvPr/>
        </p:nvPicPr>
        <p:blipFill>
          <a:blip r:embed="rId6"/>
          <a:stretch>
            <a:fillRect/>
          </a:stretch>
        </p:blipFill>
        <p:spPr>
          <a:xfrm>
            <a:off x="8846041" y="1580487"/>
            <a:ext cx="1270000" cy="1270000"/>
          </a:xfrm>
          <a:prstGeom prst="rect">
            <a:avLst/>
          </a:prstGeom>
        </p:spPr>
      </p:pic>
      <p:sp>
        <p:nvSpPr>
          <p:cNvPr id="8" name="TextBox 7">
            <a:extLst>
              <a:ext uri="{FF2B5EF4-FFF2-40B4-BE49-F238E27FC236}">
                <a16:creationId xmlns:a16="http://schemas.microsoft.com/office/drawing/2014/main" id="{255E974A-6505-4047-8C0C-0B1F4557C2B6}"/>
              </a:ext>
            </a:extLst>
          </p:cNvPr>
          <p:cNvSpPr txBox="1"/>
          <p:nvPr/>
        </p:nvSpPr>
        <p:spPr>
          <a:xfrm>
            <a:off x="9008533" y="3429000"/>
            <a:ext cx="2167467" cy="923330"/>
          </a:xfrm>
          <a:prstGeom prst="rect">
            <a:avLst/>
          </a:prstGeom>
          <a:noFill/>
        </p:spPr>
        <p:txBody>
          <a:bodyPr wrap="square" rtlCol="0">
            <a:spAutoFit/>
          </a:bodyPr>
          <a:lstStyle/>
          <a:p>
            <a:r>
              <a:rPr lang="en-US" dirty="0"/>
              <a:t>2019 Charlotte Huck Award for Older Readers from NCTE</a:t>
            </a:r>
          </a:p>
        </p:txBody>
      </p:sp>
      <p:sp>
        <p:nvSpPr>
          <p:cNvPr id="9" name="TextBox 8">
            <a:extLst>
              <a:ext uri="{FF2B5EF4-FFF2-40B4-BE49-F238E27FC236}">
                <a16:creationId xmlns:a16="http://schemas.microsoft.com/office/drawing/2014/main" id="{4F6E92A3-3584-6D44-B5DC-D19299B96DAC}"/>
              </a:ext>
            </a:extLst>
          </p:cNvPr>
          <p:cNvSpPr txBox="1"/>
          <p:nvPr/>
        </p:nvSpPr>
        <p:spPr>
          <a:xfrm>
            <a:off x="6096000" y="3960690"/>
            <a:ext cx="2438400" cy="1200329"/>
          </a:xfrm>
          <a:prstGeom prst="rect">
            <a:avLst/>
          </a:prstGeom>
          <a:noFill/>
        </p:spPr>
        <p:txBody>
          <a:bodyPr wrap="square" rtlCol="0">
            <a:spAutoFit/>
          </a:bodyPr>
          <a:lstStyle/>
          <a:p>
            <a:r>
              <a:rPr lang="en-US" dirty="0"/>
              <a:t>2019 Sydney Taylor Award for Older readers from Association of Jewish Librarians</a:t>
            </a:r>
          </a:p>
        </p:txBody>
      </p:sp>
    </p:spTree>
    <p:extLst>
      <p:ext uri="{BB962C8B-B14F-4D97-AF65-F5344CB8AC3E}">
        <p14:creationId xmlns:p14="http://schemas.microsoft.com/office/powerpoint/2010/main" val="2400592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6856</TotalTime>
  <Words>1651</Words>
  <Application>Microsoft Macintosh PowerPoint</Application>
  <PresentationFormat>Widescreen</PresentationFormat>
  <Paragraphs>133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Likes and Loves from the Literary Lists 2019 Edition Junior Books</vt:lpstr>
      <vt:lpstr>Beginning Readers </vt:lpstr>
      <vt:lpstr>Younger Chapters – Series Green Dot at Broomfield - R3 DPL</vt:lpstr>
      <vt:lpstr>Realistic Fiction</vt:lpstr>
      <vt:lpstr>Contemporary Realistic Fiction</vt:lpstr>
      <vt:lpstr>Broomfield Library Resources</vt:lpstr>
      <vt:lpstr> Book lists for Banned Books Week</vt:lpstr>
      <vt:lpstr>Fantasy </vt:lpstr>
      <vt:lpstr>Fantasy/Historical/Traditional Literature</vt:lpstr>
      <vt:lpstr>Graphic </vt:lpstr>
      <vt:lpstr>Graphic</vt:lpstr>
      <vt:lpstr>Historical Fiction</vt:lpstr>
      <vt:lpstr> Historical Fiction </vt:lpstr>
      <vt:lpstr>Historical/Contemporary/Social Political</vt:lpstr>
      <vt:lpstr>Novels in verse</vt:lpstr>
      <vt:lpstr>Anthologies/Story Collections/Sports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Marcie Haloin</dc:creator>
  <cp:lastModifiedBy>Marcie Haloin</cp:lastModifiedBy>
  <cp:revision>112</cp:revision>
  <dcterms:created xsi:type="dcterms:W3CDTF">2019-01-21T23:53:30Z</dcterms:created>
  <dcterms:modified xsi:type="dcterms:W3CDTF">2019-02-06T04:22:15Z</dcterms:modified>
</cp:coreProperties>
</file>