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77" r:id="rId2"/>
    <p:sldId id="379" r:id="rId3"/>
    <p:sldId id="380" r:id="rId4"/>
    <p:sldId id="383" r:id="rId5"/>
    <p:sldId id="260" r:id="rId6"/>
    <p:sldId id="387" r:id="rId7"/>
    <p:sldId id="384" r:id="rId8"/>
    <p:sldId id="390" r:id="rId9"/>
    <p:sldId id="372" r:id="rId10"/>
    <p:sldId id="271" r:id="rId11"/>
    <p:sldId id="373" r:id="rId12"/>
    <p:sldId id="388" r:id="rId13"/>
    <p:sldId id="389" r:id="rId14"/>
    <p:sldId id="393" r:id="rId15"/>
    <p:sldId id="392" r:id="rId16"/>
    <p:sldId id="364" r:id="rId17"/>
    <p:sldId id="3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e Haloin" initials="MH" lastIdx="1" clrIdx="0">
    <p:extLst>
      <p:ext uri="{19B8F6BF-5375-455C-9EA6-DF929625EA0E}">
        <p15:presenceInfo xmlns:p15="http://schemas.microsoft.com/office/powerpoint/2012/main" userId="40f669c5358377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798"/>
    <p:restoredTop sz="51111"/>
  </p:normalViewPr>
  <p:slideViewPr>
    <p:cSldViewPr snapToGrid="0" snapToObjects="1">
      <p:cViewPr varScale="1">
        <p:scale>
          <a:sx n="39" d="100"/>
          <a:sy n="39" d="100"/>
        </p:scale>
        <p:origin x="86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EBF25-2D60-984F-BC62-959B4429FBA0}" type="datetimeFigureOut">
              <a:rPr lang="en-US" smtClean="0"/>
              <a:t>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0EEA6-9CEF-244D-A901-F3337A3A4E3A}" type="slidenum">
              <a:rPr lang="en-US" smtClean="0"/>
              <a:t>‹#›</a:t>
            </a:fld>
            <a:endParaRPr lang="en-US"/>
          </a:p>
        </p:txBody>
      </p:sp>
    </p:spTree>
    <p:extLst>
      <p:ext uri="{BB962C8B-B14F-4D97-AF65-F5344CB8AC3E}">
        <p14:creationId xmlns:p14="http://schemas.microsoft.com/office/powerpoint/2010/main" val="393916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0038A82-8BDC-9B4F-A658-C78DA4830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2D078FE-53FA-5945-853E-AF24251CA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EA7E3B22-6496-E74B-AA28-C61D677742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D55C2C-F301-1144-AF96-511A5933E6E7}" type="slidenum">
              <a:rPr lang="en-US" altLang="en-US" smtClean="0"/>
              <a:pPr>
                <a:spcBef>
                  <a:spcPct val="0"/>
                </a:spcBef>
              </a:pPr>
              <a:t>1</a:t>
            </a:fld>
            <a:endParaRPr lang="en-US" altLang="en-US"/>
          </a:p>
        </p:txBody>
      </p:sp>
    </p:spTree>
    <p:extLst>
      <p:ext uri="{BB962C8B-B14F-4D97-AF65-F5344CB8AC3E}">
        <p14:creationId xmlns:p14="http://schemas.microsoft.com/office/powerpoint/2010/main" val="75465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BB65CBA2-3D0E-6746-A7A0-941A5CFE0F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6763F782-89F9-E940-80FE-EDBD8E5AD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a:p>
            <a:r>
              <a:rPr lang="en-US" altLang="en-US" dirty="0">
                <a:ea typeface="ＭＳ Ｐゴシック" panose="020B0600070205080204" pitchFamily="34" charset="-128"/>
              </a:rPr>
              <a:t>New Kid -</a:t>
            </a:r>
            <a:r>
              <a:rPr lang="en-US" sz="1200" b="0" i="0" kern="1200" dirty="0">
                <a:solidFill>
                  <a:schemeClr val="tx1"/>
                </a:solidFill>
                <a:effectLst/>
                <a:latin typeface="+mn-lt"/>
                <a:ea typeface="+mn-ea"/>
                <a:cs typeface="+mn-cs"/>
              </a:rPr>
              <a:t>IL 5-8; RL: 3.6</a:t>
            </a:r>
          </a:p>
          <a:p>
            <a:r>
              <a:rPr lang="en-US" sz="1200" b="0" i="1" kern="1200" dirty="0">
                <a:solidFill>
                  <a:schemeClr val="tx1"/>
                </a:solidFill>
                <a:effectLst/>
                <a:latin typeface="+mn-lt"/>
                <a:ea typeface="+mn-ea"/>
                <a:cs typeface="+mn-cs"/>
              </a:rPr>
              <a:t>Seventh grader Jordan Banks stars in an honest graphic novel about starting over at a new school where diversity is low and the struggle to fit in is real</a:t>
            </a:r>
            <a:r>
              <a:rPr lang="en-US" altLang="en-US" dirty="0">
                <a:ea typeface="ＭＳ Ｐゴシック" panose="020B0600070205080204"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just for kids as a teacher this made me reflect in good ways.  Calling students by their names. Set in New York. Humor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C64ED80A-63DC-5445-8EF9-01376A6923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82192A-EDA6-1B49-A5E1-54C604F8B3F9}"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25010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Bird – R.J. Palacio</a:t>
            </a:r>
          </a:p>
          <a:p>
            <a:r>
              <a:rPr lang="en-US" dirty="0"/>
              <a:t>	Julian’s grandmother’s story. </a:t>
            </a:r>
          </a:p>
          <a:p>
            <a:r>
              <a:rPr lang="en-US" sz="1200" b="0" i="0" kern="1200" dirty="0">
                <a:solidFill>
                  <a:schemeClr val="tx1"/>
                </a:solidFill>
                <a:effectLst/>
                <a:latin typeface="+mn-lt"/>
                <a:ea typeface="+mn-ea"/>
                <a:cs typeface="+mn-cs"/>
              </a:rPr>
              <a:t> IL: 5-8; RL: 4.7</a:t>
            </a:r>
          </a:p>
          <a:p>
            <a:r>
              <a:rPr lang="en-US" sz="1200" b="0" i="0" kern="1200" dirty="0">
                <a:solidFill>
                  <a:schemeClr val="tx1"/>
                </a:solidFill>
                <a:effectLst/>
                <a:latin typeface="+mn-lt"/>
                <a:ea typeface="+mn-ea"/>
                <a:cs typeface="+mn-cs"/>
              </a:rPr>
              <a:t>Audiobook is a full cast audio which really works well for following the visual graphic novel while</a:t>
            </a:r>
          </a:p>
          <a:p>
            <a:r>
              <a:rPr lang="en-US" sz="1200" b="0" i="0" kern="1200" dirty="0" err="1">
                <a:solidFill>
                  <a:schemeClr val="tx1"/>
                </a:solidFill>
                <a:effectLst/>
                <a:latin typeface="+mn-lt"/>
                <a:ea typeface="+mn-ea"/>
                <a:cs typeface="+mn-cs"/>
              </a:rPr>
              <a:t>Grandmère’s</a:t>
            </a:r>
            <a:r>
              <a:rPr lang="en-US" sz="1200" b="0" i="0" kern="1200" dirty="0">
                <a:solidFill>
                  <a:schemeClr val="tx1"/>
                </a:solidFill>
                <a:effectLst/>
                <a:latin typeface="+mn-lt"/>
                <a:ea typeface="+mn-ea"/>
                <a:cs typeface="+mn-cs"/>
              </a:rPr>
              <a:t> heartrending story: how she, a young Jewish girl, was hidden by a family in a Nazi-occupied French village during World War II; how the boy she and her classmates once shunned became her savior and best friend.</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B0EEA6-9CEF-244D-A901-F3337A3A4E3A}" type="slidenum">
              <a:rPr lang="en-US" smtClean="0"/>
              <a:t>11</a:t>
            </a:fld>
            <a:endParaRPr lang="en-US"/>
          </a:p>
        </p:txBody>
      </p:sp>
    </p:spTree>
    <p:extLst>
      <p:ext uri="{BB962C8B-B14F-4D97-AF65-F5344CB8AC3E}">
        <p14:creationId xmlns:p14="http://schemas.microsoft.com/office/powerpoint/2010/main" val="354546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Stargazing – Level 2.5  GN 510L</a:t>
            </a:r>
          </a:p>
          <a:p>
            <a:r>
              <a:rPr lang="en-US" dirty="0"/>
              <a:t>    Story of Moon and Christine unlikely best friends in Chinese American Community</a:t>
            </a:r>
          </a:p>
          <a:p>
            <a:r>
              <a:rPr lang="en-US" sz="1200" b="0" i="0" kern="1200" dirty="0">
                <a:solidFill>
                  <a:schemeClr val="tx1"/>
                </a:solidFill>
                <a:effectLst/>
                <a:latin typeface="+mn-lt"/>
                <a:ea typeface="+mn-ea"/>
                <a:cs typeface="+mn-cs"/>
              </a:rPr>
              <a:t>Jen Wang draws on her childhood to paint a deeply personal yet wholly relatable friendship story that’s at turns joyful, heart-wrenching, and full of hope.</a:t>
            </a:r>
          </a:p>
          <a:p>
            <a:r>
              <a:rPr lang="en-US" sz="1200" b="0" i="0" kern="1200" dirty="0">
                <a:solidFill>
                  <a:schemeClr val="tx1"/>
                </a:solidFill>
                <a:effectLst/>
                <a:latin typeface="+mn-lt"/>
                <a:ea typeface="+mn-ea"/>
                <a:cs typeface="+mn-cs"/>
              </a:rPr>
              <a:t>Despite opposite personalities, Moon and Christine develop an unlikely friendship in this lively graphic novel.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Best Friends - IL: 3-6; RL: 4.6  </a:t>
            </a:r>
          </a:p>
          <a:p>
            <a:r>
              <a:rPr lang="en-US" sz="1200" b="0" i="0" kern="1200" dirty="0">
                <a:solidFill>
                  <a:schemeClr val="tx1"/>
                </a:solidFill>
                <a:effectLst/>
                <a:latin typeface="+mn-lt"/>
                <a:ea typeface="+mn-ea"/>
                <a:cs typeface="+mn-cs"/>
              </a:rPr>
              <a:t> Sixth grade is supposed to be perfect, but Shannon has difficulty understanding the rules.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Guts -IL: 3-6; RL: 3.6</a:t>
            </a:r>
          </a:p>
          <a:p>
            <a:r>
              <a:rPr lang="en-US" sz="1200" b="0" i="0" kern="1200" dirty="0">
                <a:solidFill>
                  <a:schemeClr val="tx1"/>
                </a:solidFill>
                <a:effectLst/>
                <a:latin typeface="+mn-lt"/>
                <a:ea typeface="+mn-ea"/>
                <a:cs typeface="+mn-cs"/>
              </a:rPr>
              <a:t>     TC and Pop Culture Classroom brought her to CO and it was the largest author visit I’ve attended in Denver.</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12</a:t>
            </a:fld>
            <a:endParaRPr lang="en-US"/>
          </a:p>
        </p:txBody>
      </p:sp>
    </p:spTree>
    <p:extLst>
      <p:ext uri="{BB962C8B-B14F-4D97-AF65-F5344CB8AC3E}">
        <p14:creationId xmlns:p14="http://schemas.microsoft.com/office/powerpoint/2010/main" val="297188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Beverly Right Here – JOBOB – March 13 - </a:t>
            </a:r>
            <a:r>
              <a:rPr lang="en-US" sz="1200" b="0" i="0" kern="1200" dirty="0">
                <a:solidFill>
                  <a:schemeClr val="tx1"/>
                </a:solidFill>
                <a:effectLst/>
                <a:latin typeface="+mn-lt"/>
                <a:ea typeface="+mn-ea"/>
                <a:cs typeface="+mn-cs"/>
              </a:rPr>
              <a:t>IL: 5-8; RL: 3.8</a:t>
            </a:r>
          </a:p>
          <a:p>
            <a:r>
              <a:rPr lang="en-US" sz="1200" b="0" i="0" kern="1200" dirty="0">
                <a:solidFill>
                  <a:schemeClr val="tx1"/>
                </a:solidFill>
                <a:effectLst/>
                <a:latin typeface="+mn-lt"/>
                <a:ea typeface="+mn-ea"/>
                <a:cs typeface="+mn-cs"/>
              </a:rPr>
              <a:t>Also at Douglas County Library</a:t>
            </a:r>
          </a:p>
          <a:p>
            <a:r>
              <a:rPr lang="en-US" sz="1200" b="0" i="0" kern="1200" dirty="0">
                <a:solidFill>
                  <a:schemeClr val="tx1"/>
                </a:solidFill>
                <a:effectLst/>
                <a:latin typeface="+mn-lt"/>
                <a:ea typeface="+mn-ea"/>
                <a:cs typeface="+mn-cs"/>
              </a:rPr>
              <a:t>Beverly has run away and is determined to make it on her own. After the loss of her beloved dog, Beverly runs away from home and starts a new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Sweeping Up the Heart IL: 3-6; RL: 6.0   </a:t>
            </a:r>
            <a:r>
              <a:rPr lang="en-US" sz="1200" b="0" i="1" kern="1200" dirty="0">
                <a:solidFill>
                  <a:schemeClr val="tx1"/>
                </a:solidFill>
                <a:effectLst/>
                <a:latin typeface="+mn-lt"/>
                <a:ea typeface="+mn-ea"/>
                <a:cs typeface="+mn-cs"/>
              </a:rPr>
              <a:t>After an eventful spring break, seventh-grader Amelia Albright's life changes forever. When she spends spring break </a:t>
            </a:r>
          </a:p>
          <a:p>
            <a:r>
              <a:rPr lang="en-US" sz="1200" b="0" i="1" kern="1200" dirty="0">
                <a:solidFill>
                  <a:schemeClr val="tx1"/>
                </a:solidFill>
                <a:effectLst/>
                <a:latin typeface="+mn-lt"/>
                <a:ea typeface="+mn-ea"/>
                <a:cs typeface="+mn-cs"/>
              </a:rPr>
              <a:t>1999 in Madison WI – Friendship  Kids artist decisions.</a:t>
            </a:r>
            <a:endParaRPr lang="en-US"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a:p>
            <a:r>
              <a:rPr lang="en-US" dirty="0"/>
              <a:t>Line Tender </a:t>
            </a:r>
            <a:r>
              <a:rPr lang="en-US" sz="1200" b="0" i="0" kern="1200" dirty="0">
                <a:solidFill>
                  <a:schemeClr val="tx1"/>
                </a:solidFill>
                <a:effectLst/>
                <a:latin typeface="+mn-lt"/>
                <a:ea typeface="+mn-ea"/>
                <a:cs typeface="+mn-cs"/>
              </a:rPr>
              <a:t>IL: 5-8; RL: 7.0 Story of loss explores life in and out of the ocean</a:t>
            </a:r>
          </a:p>
          <a:p>
            <a:r>
              <a:rPr lang="en-US" dirty="0"/>
              <a:t>Age 11+ on Common Sense Media</a:t>
            </a:r>
          </a:p>
          <a:p>
            <a:r>
              <a:rPr lang="en-US" sz="1200" b="0" i="0" kern="1200" dirty="0">
                <a:solidFill>
                  <a:schemeClr val="tx1"/>
                </a:solidFill>
                <a:effectLst/>
                <a:latin typeface="+mn-lt"/>
                <a:ea typeface="+mn-ea"/>
                <a:cs typeface="+mn-cs"/>
              </a:rPr>
              <a:t>Parents need to know that Kate Allen's </a:t>
            </a:r>
            <a:r>
              <a:rPr lang="en-US" sz="1200" b="0" i="1" kern="1200" dirty="0">
                <a:solidFill>
                  <a:schemeClr val="tx1"/>
                </a:solidFill>
                <a:effectLst/>
                <a:latin typeface="+mn-lt"/>
                <a:ea typeface="+mn-ea"/>
                <a:cs typeface="+mn-cs"/>
              </a:rPr>
              <a:t>The Line Tender</a:t>
            </a:r>
            <a:r>
              <a:rPr lang="en-US" sz="1200" b="0" i="0" kern="1200" dirty="0">
                <a:solidFill>
                  <a:schemeClr val="tx1"/>
                </a:solidFill>
                <a:effectLst/>
                <a:latin typeface="+mn-lt"/>
                <a:ea typeface="+mn-ea"/>
                <a:cs typeface="+mn-cs"/>
              </a:rPr>
              <a:t> deals with deaths of a parent and a peer. Underage drinking and consequent risky behavior result in a character's death. Some nonsexual adult nudity, adult drunkenness, and neglectful parenting take place. Lucy has trouble swallowing because of a traumatic event, and she loses a lot of weight as a consequence, An extremely graphic autopsy of a shark includes description of dead shark pups still in the mother shark's uterus. The mother shark's jaws are sawed out of her mouth: "It was a bloody mess that turned all of the shark's white parts pink-orange." A character then holds the "dripping jaws" in the air and has a photo taken. Though done in the name of biology, the dissection is graphic and could be jarring to sensitive </a:t>
            </a:r>
            <a:r>
              <a:rPr lang="en-US" sz="1200" b="0" i="0" kern="1200" dirty="0" err="1">
                <a:solidFill>
                  <a:schemeClr val="tx1"/>
                </a:solidFill>
                <a:effectLst/>
                <a:latin typeface="+mn-lt"/>
                <a:ea typeface="+mn-ea"/>
                <a:cs typeface="+mn-cs"/>
              </a:rPr>
              <a:t>readers.</a:t>
            </a:r>
            <a:r>
              <a:rPr lang="en-US" dirty="0" err="1"/>
              <a:t>ine</a:t>
            </a:r>
            <a:r>
              <a:rPr lang="en-US" dirty="0"/>
              <a:t> Tender </a:t>
            </a:r>
            <a:r>
              <a:rPr lang="en-US" sz="1200" b="0" i="0" kern="1200" dirty="0">
                <a:solidFill>
                  <a:schemeClr val="tx1"/>
                </a:solidFill>
                <a:effectLst/>
                <a:latin typeface="+mn-lt"/>
                <a:ea typeface="+mn-ea"/>
                <a:cs typeface="+mn-cs"/>
              </a:rPr>
              <a:t>IL: 5-8; RL: 7.0 Story of loss explores life in and out of the ocean</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13</a:t>
            </a:fld>
            <a:endParaRPr lang="en-US"/>
          </a:p>
        </p:txBody>
      </p:sp>
    </p:spTree>
    <p:extLst>
      <p:ext uri="{BB962C8B-B14F-4D97-AF65-F5344CB8AC3E}">
        <p14:creationId xmlns:p14="http://schemas.microsoft.com/office/powerpoint/2010/main" val="4274769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on Fire 5.6 820L</a:t>
            </a:r>
          </a:p>
          <a:p>
            <a:r>
              <a:rPr lang="en-US" sz="1200" b="0" i="0" kern="1200" dirty="0">
                <a:solidFill>
                  <a:schemeClr val="tx1"/>
                </a:solidFill>
                <a:effectLst/>
                <a:latin typeface="+mn-lt"/>
                <a:ea typeface="+mn-ea"/>
                <a:cs typeface="+mn-cs"/>
              </a:rPr>
              <a:t>Set during the nineteenth-century Russian occupation of Lithuania, Audra and her family smuggle books to save Lithuanian language and culture.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Danger is never far from Audra's family farm in Lithuania. She always avoids the occupying Russian Cossack soldiers, who insist that everyone must become Russian -- they have banned Lithuanian books, religion, culture, and even the language. But Audra knows her parents are involved in something secret and perilous.</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14</a:t>
            </a:fld>
            <a:endParaRPr lang="en-US"/>
          </a:p>
        </p:txBody>
      </p:sp>
    </p:spTree>
    <p:extLst>
      <p:ext uri="{BB962C8B-B14F-4D97-AF65-F5344CB8AC3E}">
        <p14:creationId xmlns:p14="http://schemas.microsoft.com/office/powerpoint/2010/main" val="35094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Make this Promise </a:t>
            </a:r>
            <a:r>
              <a:rPr lang="en-US" sz="1200" b="0" i="0" kern="1200" dirty="0">
                <a:solidFill>
                  <a:schemeClr val="tx1"/>
                </a:solidFill>
                <a:effectLst/>
                <a:latin typeface="+mn-lt"/>
                <a:ea typeface="+mn-ea"/>
                <a:cs typeface="+mn-cs"/>
              </a:rPr>
              <a:t>IL: 5-8; RL: 6.2</a:t>
            </a:r>
            <a:endParaRPr lang="en-US" dirty="0"/>
          </a:p>
          <a:p>
            <a:r>
              <a:rPr lang="en-US" sz="1200" b="0" i="0" kern="1200" dirty="0">
                <a:solidFill>
                  <a:schemeClr val="tx1"/>
                </a:solidFill>
                <a:effectLst/>
                <a:latin typeface="+mn-lt"/>
                <a:ea typeface="+mn-ea"/>
                <a:cs typeface="+mn-cs"/>
              </a:rPr>
              <a:t>All her life, Edie has known that her mom was adopted by a white couple. So, no matter how curious she might be about her Native American heritage, Edie is sure her family doesn’t have any answers.</a:t>
            </a:r>
            <a:br>
              <a:rPr lang="en-US" dirty="0"/>
            </a:br>
            <a:br>
              <a:rPr lang="en-US" dirty="0"/>
            </a:br>
            <a:r>
              <a:rPr lang="en-US" sz="1200" b="0" i="0" kern="1200" dirty="0">
                <a:solidFill>
                  <a:schemeClr val="tx1"/>
                </a:solidFill>
                <a:effectLst/>
                <a:latin typeface="+mn-lt"/>
                <a:ea typeface="+mn-ea"/>
                <a:cs typeface="+mn-cs"/>
              </a:rPr>
              <a:t>Until the day when she and her friends discover a box hidden in the attic—a box full of letters signed “Love, Edith,” and photos of a woman who looks just like her</a:t>
            </a:r>
          </a:p>
          <a:p>
            <a:r>
              <a:rPr lang="en-US" sz="1200" b="0" i="0" kern="1200" dirty="0">
                <a:solidFill>
                  <a:schemeClr val="tx1"/>
                </a:solidFill>
                <a:effectLst/>
                <a:latin typeface="+mn-lt"/>
                <a:ea typeface="+mn-ea"/>
                <a:cs typeface="+mn-cs"/>
              </a:rPr>
              <a:t>Twelve-year-old Edie discovers a box in her family’s attic that reveals her mother’s Suquamish/Duwamish heritage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Indian no More – target audience grades 4-7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1954, Regina and her family move from their reservation to Los Angeles after their tribe is terminated by the U.S. government.</a:t>
            </a: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15</a:t>
            </a:fld>
            <a:endParaRPr lang="en-US"/>
          </a:p>
        </p:txBody>
      </p:sp>
    </p:spTree>
    <p:extLst>
      <p:ext uri="{BB962C8B-B14F-4D97-AF65-F5344CB8AC3E}">
        <p14:creationId xmlns:p14="http://schemas.microsoft.com/office/powerpoint/2010/main" val="3654263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359D9E1F-D9A8-1A47-AFA4-3D984CB753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614AB58A-EFAC-0641-B95A-39B50AAF1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Other Words for Home RL 5.3 930L</a:t>
            </a:r>
          </a:p>
          <a:p>
            <a:r>
              <a:rPr lang="en-US" altLang="en-US" dirty="0">
                <a:ea typeface="ＭＳ Ｐゴシック" panose="020B0600070205080204" pitchFamily="34" charset="-128"/>
              </a:rPr>
              <a:t>Jude must leave Syria to eventually make her home in </a:t>
            </a:r>
            <a:r>
              <a:rPr lang="en-US" altLang="en-US" dirty="0" err="1">
                <a:ea typeface="ＭＳ Ｐゴシック" panose="020B0600070205080204" pitchFamily="34" charset="-128"/>
              </a:rPr>
              <a:t>Cincinatti</a:t>
            </a:r>
            <a:endParaRPr lang="en-US" altLang="en-US" dirty="0">
              <a:ea typeface="ＭＳ Ｐゴシック" panose="020B0600070205080204" pitchFamily="34" charset="-128"/>
            </a:endParaRPr>
          </a:p>
          <a:p>
            <a:r>
              <a:rPr lang="en-US" sz="1200" b="0" i="0" kern="1200" dirty="0">
                <a:solidFill>
                  <a:schemeClr val="tx1"/>
                </a:solidFill>
                <a:effectLst/>
                <a:latin typeface="+mn-lt"/>
                <a:ea typeface="+mn-ea"/>
                <a:cs typeface="+mn-cs"/>
              </a:rPr>
              <a:t>Themes of conflict, home, identity, the arts, and prejudice are interwoven in this powerful verse novel about a Syrian girl’s new life in America. (Newbery Honor Book)</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Promise of Change: One Girl’s Story of the Fight for School Equity Level 6.3, Lexile 1000 </a:t>
            </a:r>
          </a:p>
          <a:p>
            <a:r>
              <a:rPr lang="en-US" sz="1200" b="0" i="0" kern="1200" dirty="0">
                <a:solidFill>
                  <a:schemeClr val="tx1"/>
                </a:solidFill>
                <a:effectLst/>
                <a:latin typeface="+mn-lt"/>
                <a:ea typeface="+mn-ea"/>
                <a:cs typeface="+mn-cs"/>
              </a:rPr>
              <a:t>A first-person, verse account of the challenges faced by the first African American students to integrate into an American high school. (Sibert Honor Book)</a:t>
            </a:r>
            <a:endParaRPr lang="en-US" altLang="en-US"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5494D691-80FF-EC44-B7BB-FDEE3398BD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8D87C45-779A-EC46-A7FE-085E2A925323}" type="slidenum">
              <a:rPr lang="en-US" altLang="en-US" smtClean="0"/>
              <a:pPr>
                <a:spcBef>
                  <a:spcPct val="0"/>
                </a:spcBef>
              </a:pPr>
              <a:t>16</a:t>
            </a:fld>
            <a:endParaRPr lang="en-US" altLang="en-US"/>
          </a:p>
        </p:txBody>
      </p:sp>
    </p:spTree>
    <p:extLst>
      <p:ext uri="{BB962C8B-B14F-4D97-AF65-F5344CB8AC3E}">
        <p14:creationId xmlns:p14="http://schemas.microsoft.com/office/powerpoint/2010/main" val="134084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Crabby – RL 1.8 370L</a:t>
            </a:r>
          </a:p>
          <a:p>
            <a:endParaRPr lang="en-US" dirty="0"/>
          </a:p>
          <a:p>
            <a:r>
              <a:rPr lang="en-US" dirty="0"/>
              <a:t>Crabby and Plankton friendship in vein of Narwhal &amp; Jellyfish</a:t>
            </a:r>
          </a:p>
          <a:p>
            <a:endParaRPr lang="en-US" dirty="0"/>
          </a:p>
          <a:p>
            <a:r>
              <a:rPr lang="en-US" dirty="0"/>
              <a:t>Mister Shivers – 460L – 5 scary short stories Max Brallier</a:t>
            </a:r>
          </a:p>
          <a:p>
            <a:r>
              <a:rPr lang="en-US" dirty="0"/>
              <a:t>      Perhaps this series will find a home in Children’s Choices.</a:t>
            </a:r>
          </a:p>
          <a:p>
            <a:r>
              <a:rPr lang="en-US" sz="1200" b="0" i="0" kern="1200" dirty="0">
                <a:solidFill>
                  <a:schemeClr val="tx1"/>
                </a:solidFill>
                <a:effectLst/>
                <a:latin typeface="+mn-lt"/>
                <a:ea typeface="+mn-ea"/>
                <a:cs typeface="+mn-cs"/>
              </a:rPr>
              <a:t>The five stories here are about</a:t>
            </a:r>
            <a:br>
              <a:rPr lang="en-US" dirty="0"/>
            </a:br>
            <a:r>
              <a:rPr lang="en-US" sz="1200" b="0" i="0" kern="1200" dirty="0">
                <a:solidFill>
                  <a:schemeClr val="tx1"/>
                </a:solidFill>
                <a:effectLst/>
                <a:latin typeface="+mn-lt"/>
                <a:ea typeface="+mn-ea"/>
                <a:cs typeface="+mn-cs"/>
              </a:rPr>
              <a:t>1. a dare</a:t>
            </a:r>
            <a:br>
              <a:rPr lang="en-US" dirty="0"/>
            </a:br>
            <a:r>
              <a:rPr lang="en-US" sz="1200" b="0" i="0" kern="1200" dirty="0">
                <a:solidFill>
                  <a:schemeClr val="tx1"/>
                </a:solidFill>
                <a:effectLst/>
                <a:latin typeface="+mn-lt"/>
                <a:ea typeface="+mn-ea"/>
                <a:cs typeface="+mn-cs"/>
              </a:rPr>
              <a:t>2. body horror</a:t>
            </a:r>
            <a:br>
              <a:rPr lang="en-US" dirty="0"/>
            </a:br>
            <a:r>
              <a:rPr lang="en-US" sz="1200" b="0" i="0" kern="1200" dirty="0">
                <a:solidFill>
                  <a:schemeClr val="tx1"/>
                </a:solidFill>
                <a:effectLst/>
                <a:latin typeface="+mn-lt"/>
                <a:ea typeface="+mn-ea"/>
                <a:cs typeface="+mn-cs"/>
              </a:rPr>
              <a:t>3. a witchy yard sale</a:t>
            </a:r>
            <a:br>
              <a:rPr lang="en-US" dirty="0"/>
            </a:br>
            <a:r>
              <a:rPr lang="en-US" sz="1200" b="0" i="0" kern="1200" dirty="0">
                <a:solidFill>
                  <a:schemeClr val="tx1"/>
                </a:solidFill>
                <a:effectLst/>
                <a:latin typeface="+mn-lt"/>
                <a:ea typeface="+mn-ea"/>
                <a:cs typeface="+mn-cs"/>
              </a:rPr>
              <a:t>4. a messy child being punished</a:t>
            </a:r>
            <a:br>
              <a:rPr lang="en-US" dirty="0"/>
            </a:br>
            <a:r>
              <a:rPr lang="en-US" sz="1200" b="0" i="0" kern="1200" dirty="0">
                <a:solidFill>
                  <a:schemeClr val="tx1"/>
                </a:solidFill>
                <a:effectLst/>
                <a:latin typeface="+mn-lt"/>
                <a:ea typeface="+mn-ea"/>
                <a:cs typeface="+mn-cs"/>
              </a:rPr>
              <a:t>5. living in a dangerous new home</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2</a:t>
            </a:fld>
            <a:endParaRPr lang="en-US"/>
          </a:p>
        </p:txBody>
      </p:sp>
    </p:spTree>
    <p:extLst>
      <p:ext uri="{BB962C8B-B14F-4D97-AF65-F5344CB8AC3E}">
        <p14:creationId xmlns:p14="http://schemas.microsoft.com/office/powerpoint/2010/main" val="275905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Chick &amp; Brain – replacements for Dick &amp; Jane – Silly, funny, two friends with both visual and verbal humor.</a:t>
            </a:r>
          </a:p>
          <a:p>
            <a:r>
              <a:rPr lang="en-US" sz="1200" b="0" i="0" kern="1200" dirty="0">
                <a:solidFill>
                  <a:schemeClr val="tx1"/>
                </a:solidFill>
                <a:effectLst/>
                <a:latin typeface="+mn-lt"/>
                <a:ea typeface="+mn-ea"/>
                <a:cs typeface="+mn-cs"/>
              </a:rPr>
              <a:t>Chick (a baby chicken) instructs his friend Brain (underwear-clad human with an exposed brain) in good manners. (Geisel Honor Book)</a:t>
            </a:r>
          </a:p>
          <a:p>
            <a:endParaRPr lang="en-US" dirty="0"/>
          </a:p>
          <a:p>
            <a:r>
              <a:rPr lang="en-US" dirty="0"/>
              <a:t>Monkey &amp; Cake Series – 330L - </a:t>
            </a:r>
            <a:r>
              <a:rPr lang="en-US" sz="1200" b="0" i="0" kern="1200" dirty="0">
                <a:solidFill>
                  <a:schemeClr val="tx1"/>
                </a:solidFill>
                <a:effectLst/>
                <a:latin typeface="+mn-lt"/>
                <a:ea typeface="+mn-ea"/>
                <a:cs typeface="+mn-cs"/>
              </a:rPr>
              <a:t>Schrödinger's cat meets 'Piggy &amp; Elephant’ </a:t>
            </a:r>
          </a:p>
          <a:p>
            <a:endParaRPr lang="en-US" dirty="0"/>
          </a:p>
          <a:p>
            <a:r>
              <a:rPr lang="en-US" dirty="0"/>
              <a:t>Fox &amp; Chick Quiet Boat Ride 400L– 3 chapters with humorous stories understanding personalities and friendships.</a:t>
            </a:r>
          </a:p>
          <a:p>
            <a:r>
              <a:rPr lang="en-US" dirty="0"/>
              <a:t>   </a:t>
            </a:r>
            <a:r>
              <a:rPr lang="en-US" dirty="0" err="1"/>
              <a:t>Ruzzier</a:t>
            </a:r>
            <a:r>
              <a:rPr lang="en-US" dirty="0"/>
              <a:t> also a picture book Good Dog this year.</a:t>
            </a:r>
          </a:p>
        </p:txBody>
      </p:sp>
      <p:sp>
        <p:nvSpPr>
          <p:cNvPr id="4" name="Slide Number Placeholder 3"/>
          <p:cNvSpPr>
            <a:spLocks noGrp="1"/>
          </p:cNvSpPr>
          <p:nvPr>
            <p:ph type="sldNum" sz="quarter" idx="5"/>
          </p:nvPr>
        </p:nvSpPr>
        <p:spPr/>
        <p:txBody>
          <a:bodyPr/>
          <a:lstStyle/>
          <a:p>
            <a:fld id="{2CB0EEA6-9CEF-244D-A901-F3337A3A4E3A}" type="slidenum">
              <a:rPr lang="en-US" smtClean="0"/>
              <a:t>3</a:t>
            </a:fld>
            <a:endParaRPr lang="en-US"/>
          </a:p>
        </p:txBody>
      </p:sp>
    </p:spTree>
    <p:extLst>
      <p:ext uri="{BB962C8B-B14F-4D97-AF65-F5344CB8AC3E}">
        <p14:creationId xmlns:p14="http://schemas.microsoft.com/office/powerpoint/2010/main" val="188830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RL 1.7 IL K-3</a:t>
            </a:r>
          </a:p>
          <a:p>
            <a:r>
              <a:rPr lang="en-US" sz="1200" b="0" i="0" kern="1200" dirty="0">
                <a:solidFill>
                  <a:schemeClr val="tx1"/>
                </a:solidFill>
                <a:effectLst/>
                <a:latin typeface="+mn-lt"/>
                <a:ea typeface="+mn-ea"/>
                <a:cs typeface="+mn-cs"/>
              </a:rPr>
              <a:t>Flummoxed by a sign they can't read, the squirrels are helped by the Mystery Reader who teaches them to sound out words they're not sure about.</a:t>
            </a:r>
          </a:p>
          <a:p>
            <a:r>
              <a:rPr lang="en-US" sz="1200" b="0" i="0" kern="1200" dirty="0">
                <a:solidFill>
                  <a:schemeClr val="tx1"/>
                </a:solidFill>
                <a:effectLst/>
                <a:latin typeface="+mn-lt"/>
                <a:ea typeface="+mn-ea"/>
                <a:cs typeface="+mn-cs"/>
              </a:rPr>
              <a:t>As Zoom Squirrel and his friends try to identify the mystery reader, they learn about books, how they are written, and how to read--while sharing a-corny jokes</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4</a:t>
            </a:fld>
            <a:endParaRPr lang="en-US"/>
          </a:p>
        </p:txBody>
      </p:sp>
    </p:spTree>
    <p:extLst>
      <p:ext uri="{BB962C8B-B14F-4D97-AF65-F5344CB8AC3E}">
        <p14:creationId xmlns:p14="http://schemas.microsoft.com/office/powerpoint/2010/main" val="37807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03E746E5-7B62-A84A-B9DB-61144FFCC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3B1CA2BE-3125-7C4A-B28E-BAF0C5862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Each Tiny Spark RL 4.4  680L, </a:t>
            </a:r>
          </a:p>
          <a:p>
            <a:r>
              <a:rPr lang="en-US" altLang="en-US" dirty="0">
                <a:ea typeface="ＭＳ Ｐゴシック" panose="020B0600070205080204" pitchFamily="34" charset="-128"/>
              </a:rPr>
              <a:t>   Own Voices Story where author has a child with some of the traits of the main character.  Covers a lot of how students can do research and follow their own interests.  Also follows a theme of parents in the military. </a:t>
            </a:r>
            <a:r>
              <a:rPr lang="en-US" sz="1200" b="0" i="0" kern="1200" dirty="0">
                <a:solidFill>
                  <a:schemeClr val="tx1"/>
                </a:solidFill>
                <a:effectLst/>
                <a:latin typeface="+mn-lt"/>
                <a:ea typeface="+mn-ea"/>
                <a:cs typeface="+mn-cs"/>
              </a:rPr>
              <a:t>Sixth-grader Emilia Torres struggles with ADHD, her controlling abuela, her mother's work commitments, her father's distance after returning from deployment, evolving friendships, and a conflict over school redistricting.</a:t>
            </a:r>
          </a:p>
          <a:p>
            <a:endParaRPr lang="en-US" alt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Shouting at the Rain  3.7  HL: High-Low 560L</a:t>
            </a:r>
          </a:p>
          <a:p>
            <a:r>
              <a:rPr lang="en-US" sz="1200" b="0" i="0" kern="1200" dirty="0">
                <a:solidFill>
                  <a:schemeClr val="tx1"/>
                </a:solidFill>
                <a:effectLst/>
                <a:latin typeface="+mn-lt"/>
                <a:ea typeface="+mn-ea"/>
                <a:cs typeface="+mn-cs"/>
              </a:rPr>
              <a:t>This one also hones in on how we can change our perspective to understand that things aren't usually as bad as we think they are. Several memorable moments:</a:t>
            </a:r>
            <a:br>
              <a:rPr lang="en-US" dirty="0"/>
            </a:br>
            <a:r>
              <a:rPr lang="en-US" sz="1200" b="0" i="0" kern="1200" dirty="0">
                <a:solidFill>
                  <a:schemeClr val="tx1"/>
                </a:solidFill>
                <a:effectLst/>
                <a:latin typeface="+mn-lt"/>
                <a:ea typeface="+mn-ea"/>
                <a:cs typeface="+mn-cs"/>
              </a:rPr>
              <a:t>- For teachers who need examples of Beers/Probst signposts, there is a perfect Words of the Wiser scene on pp. 199-201.</a:t>
            </a:r>
            <a:br>
              <a:rPr lang="en-US" dirty="0"/>
            </a:br>
            <a:r>
              <a:rPr lang="en-US" sz="1200" b="0" i="0" kern="1200" dirty="0">
                <a:solidFill>
                  <a:schemeClr val="tx1"/>
                </a:solidFill>
                <a:effectLst/>
                <a:latin typeface="+mn-lt"/>
                <a:ea typeface="+mn-ea"/>
                <a:cs typeface="+mn-cs"/>
              </a:rPr>
              <a:t>- The precious moment between Delsie and Grammy at the end of chapter 40 - reminds me of the scene in Inside Out (might be my favorite Pixar movie) among Sadness, Bing Bong, and Joy about Riley.</a:t>
            </a:r>
            <a:br>
              <a:rPr lang="en-US" dirty="0"/>
            </a:br>
            <a:r>
              <a:rPr lang="en-US" sz="1200" b="0" i="0" kern="1200" dirty="0">
                <a:solidFill>
                  <a:schemeClr val="tx1"/>
                </a:solidFill>
                <a:effectLst/>
                <a:latin typeface="+mn-lt"/>
                <a:ea typeface="+mn-ea"/>
                <a:cs typeface="+mn-cs"/>
              </a:rPr>
              <a:t>- The anagrams!</a:t>
            </a:r>
            <a:br>
              <a:rPr lang="en-US" dirty="0"/>
            </a:br>
            <a:r>
              <a:rPr lang="en-US" sz="1200" b="0" i="0" kern="1200" dirty="0">
                <a:solidFill>
                  <a:schemeClr val="tx1"/>
                </a:solidFill>
                <a:effectLst/>
                <a:latin typeface="+mn-lt"/>
                <a:ea typeface="+mn-ea"/>
                <a:cs typeface="+mn-cs"/>
              </a:rPr>
              <a:t>- Mullaly's beautiful Dear Reader letter and Acknowledgements</a:t>
            </a: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Song for a Whale </a:t>
            </a:r>
            <a:r>
              <a:rPr lang="en-US" sz="1200" b="0" i="0" kern="1200" dirty="0">
                <a:solidFill>
                  <a:schemeClr val="tx1"/>
                </a:solidFill>
                <a:effectLst/>
                <a:latin typeface="+mn-lt"/>
                <a:ea typeface="+mn-ea"/>
                <a:cs typeface="+mn-cs"/>
              </a:rPr>
              <a:t>IL: 3-6; RL: 5.6 800L</a:t>
            </a:r>
          </a:p>
          <a:p>
            <a:r>
              <a:rPr lang="en-US" sz="1200" b="0" i="0" kern="1200" dirty="0">
                <a:solidFill>
                  <a:schemeClr val="tx1"/>
                </a:solidFill>
                <a:effectLst/>
                <a:latin typeface="+mn-lt"/>
                <a:ea typeface="+mn-ea"/>
                <a:cs typeface="+mn-cs"/>
              </a:rPr>
              <a:t>From fixing the class computer to repairing old radios, twelve-year-old Iris is a tech genius. But she's the only deaf person in her school, so people often treat her like she's not very smart. Deaf Culture. Author is a sign language interpreter. </a:t>
            </a:r>
          </a:p>
          <a:p>
            <a:endParaRPr lang="en-US" altLang="en-US" sz="1200" b="0" i="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957B9BC9-E1EC-724B-9339-524ED4CBC4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7589C5-E60D-2C42-8FC3-17E3920EBA20}" type="slidenum">
              <a:rPr lang="en-US" altLang="en-US" smtClean="0"/>
              <a:pPr>
                <a:spcBef>
                  <a:spcPct val="0"/>
                </a:spcBef>
              </a:pPr>
              <a:t>5</a:t>
            </a:fld>
            <a:endParaRPr lang="en-US" altLang="en-US"/>
          </a:p>
        </p:txBody>
      </p:sp>
    </p:spTree>
    <p:extLst>
      <p:ext uri="{BB962C8B-B14F-4D97-AF65-F5344CB8AC3E}">
        <p14:creationId xmlns:p14="http://schemas.microsoft.com/office/powerpoint/2010/main" val="259024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Attention Carter Jones GL 5.3 840L</a:t>
            </a:r>
          </a:p>
          <a:p>
            <a:r>
              <a:rPr lang="en-US" dirty="0"/>
              <a:t>   The Butler Mr. Bowles-Fitzpatrick shows up just when Carter is starting 6</a:t>
            </a:r>
            <a:r>
              <a:rPr lang="en-US" baseline="30000" dirty="0"/>
              <a:t>th</a:t>
            </a:r>
            <a:r>
              <a:rPr lang="en-US" dirty="0"/>
              <a:t> grade.  Carter’s father is stationed in Germany and he has a lot of responsibility to help his working mother with his 3 sisters.  The humor and heart is evident as Mr. Bowles Fitzpatrick sends the kids off each day to “Make good decisions and remember who you are.”</a:t>
            </a:r>
          </a:p>
          <a:p>
            <a:endParaRPr lang="en-US" dirty="0"/>
          </a:p>
          <a:p>
            <a:r>
              <a:rPr lang="en-US" dirty="0"/>
              <a:t>Wildfire GL 4.5 700L</a:t>
            </a:r>
          </a:p>
          <a:p>
            <a:r>
              <a:rPr lang="en-US" sz="1200" b="0" i="0" kern="1200" dirty="0">
                <a:solidFill>
                  <a:schemeClr val="tx1"/>
                </a:solidFill>
                <a:effectLst/>
                <a:latin typeface="+mn-lt"/>
                <a:ea typeface="+mn-ea"/>
                <a:cs typeface="+mn-cs"/>
              </a:rPr>
              <a:t>Sam is at a summer camp in Maine when the camp is evacuated because of a forest fire nearby. He has run back to grab his phone charger, and the bus leaves without him! Forward and back matter make this great and timely.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Because of the Rabbit GL 4.3 660L</a:t>
            </a:r>
          </a:p>
          <a:p>
            <a:r>
              <a:rPr lang="en-US" sz="1200" b="0" i="0" kern="1200" dirty="0">
                <a:solidFill>
                  <a:schemeClr val="tx1"/>
                </a:solidFill>
                <a:effectLst/>
                <a:latin typeface="+mn-lt"/>
                <a:ea typeface="+mn-ea"/>
                <a:cs typeface="+mn-cs"/>
              </a:rPr>
              <a:t>Emma helps her father rescue a pet rabbit that supports her socialization as she transitions into public school.</a:t>
            </a:r>
          </a:p>
          <a:p>
            <a:r>
              <a:rPr lang="en-US" sz="1200" b="0" i="0" kern="1200" dirty="0">
                <a:solidFill>
                  <a:schemeClr val="tx1"/>
                </a:solidFill>
                <a:effectLst/>
                <a:latin typeface="+mn-lt"/>
                <a:ea typeface="+mn-ea"/>
                <a:cs typeface="+mn-cs"/>
              </a:rPr>
              <a:t>Emma’s goal after starting public school is to make a friend.  She ends up with Jack and they are drawn together by the attempts to rescue a rabbit.  Based on Author’s experience.</a:t>
            </a:r>
            <a:endParaRPr lang="en-US" dirty="0"/>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6</a:t>
            </a:fld>
            <a:endParaRPr lang="en-US"/>
          </a:p>
        </p:txBody>
      </p:sp>
    </p:spTree>
    <p:extLst>
      <p:ext uri="{BB962C8B-B14F-4D97-AF65-F5344CB8AC3E}">
        <p14:creationId xmlns:p14="http://schemas.microsoft.com/office/powerpoint/2010/main" val="6574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Good Kind of Trouble </a:t>
            </a:r>
            <a:r>
              <a:rPr lang="en-US" sz="1200" b="0" i="0" kern="1200" dirty="0">
                <a:solidFill>
                  <a:schemeClr val="tx1"/>
                </a:solidFill>
                <a:effectLst/>
                <a:latin typeface="+mn-lt"/>
                <a:ea typeface="+mn-ea"/>
                <a:cs typeface="+mn-cs"/>
              </a:rPr>
              <a:t>IL: 3-6; RL: 4.8</a:t>
            </a:r>
          </a:p>
          <a:p>
            <a:r>
              <a:rPr lang="en-US" sz="1200" b="0" i="0" kern="1200" dirty="0" err="1">
                <a:solidFill>
                  <a:schemeClr val="tx1"/>
                </a:solidFill>
                <a:effectLst/>
                <a:latin typeface="+mn-lt"/>
                <a:ea typeface="+mn-ea"/>
                <a:cs typeface="+mn-cs"/>
              </a:rPr>
              <a:t>Ramée's</a:t>
            </a:r>
            <a:r>
              <a:rPr lang="en-US" sz="1200" b="0" i="0" kern="1200" dirty="0">
                <a:solidFill>
                  <a:schemeClr val="tx1"/>
                </a:solidFill>
                <a:effectLst/>
                <a:latin typeface="+mn-lt"/>
                <a:ea typeface="+mn-ea"/>
                <a:cs typeface="+mn-cs"/>
              </a:rPr>
              <a:t> book remembers to capture some of the highs, lows, and petty details of Middle School alongside the serious topics of the Black Lives Matter movement. This makes it accessible and relatable</a:t>
            </a:r>
          </a:p>
          <a:p>
            <a:endParaRPr 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Coyote Sunrise </a:t>
            </a:r>
            <a:r>
              <a:rPr lang="en-US" sz="1200" b="0" i="0" kern="1200" dirty="0">
                <a:solidFill>
                  <a:schemeClr val="tx1"/>
                </a:solidFill>
                <a:effectLst/>
                <a:latin typeface="+mn-lt"/>
                <a:ea typeface="+mn-ea"/>
                <a:cs typeface="+mn-cs"/>
              </a:rPr>
              <a:t>IL: 3-6; RL: 5.7</a:t>
            </a:r>
          </a:p>
          <a:p>
            <a:r>
              <a:rPr lang="en-US" sz="1200" b="0" i="0" kern="1200" dirty="0">
                <a:solidFill>
                  <a:schemeClr val="tx1"/>
                </a:solidFill>
                <a:effectLst/>
                <a:latin typeface="+mn-lt"/>
                <a:ea typeface="+mn-ea"/>
                <a:cs typeface="+mn-cs"/>
              </a:rPr>
              <a:t>Five years. That's how long twelve-year-old Coyote and her dad, River, have lived on the road in an old school bus, </a:t>
            </a:r>
            <a:r>
              <a:rPr lang="en-US" sz="1200" b="0" i="0" kern="1200" dirty="0" err="1">
                <a:solidFill>
                  <a:schemeClr val="tx1"/>
                </a:solidFill>
                <a:effectLst/>
                <a:latin typeface="+mn-lt"/>
                <a:ea typeface="+mn-ea"/>
                <a:cs typeface="+mn-cs"/>
              </a:rPr>
              <a:t>criss-crossing</a:t>
            </a:r>
            <a:r>
              <a:rPr lang="en-US" sz="1200" b="0" i="0" kern="1200" dirty="0">
                <a:solidFill>
                  <a:schemeClr val="tx1"/>
                </a:solidFill>
                <a:effectLst/>
                <a:latin typeface="+mn-lt"/>
                <a:ea typeface="+mn-ea"/>
                <a:cs typeface="+mn-cs"/>
              </a:rPr>
              <a:t> the nation. It's also how long ago Coyote lost her mom and two sisters. Coyote hasn't been home in all that time, but when she learns that the park in her old neighborhood is being demolished--the very same park where she, her mom, and her sisters buried a treasured memory box--she devises an elaborate plan to get her dad to drive 3,600 miles back to Washington state . . . without him realizing it.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Look Both Ways</a:t>
            </a:r>
          </a:p>
          <a:p>
            <a:r>
              <a:rPr lang="en-US" sz="1200" b="0" i="0" kern="1200" dirty="0">
                <a:solidFill>
                  <a:schemeClr val="tx1"/>
                </a:solidFill>
                <a:effectLst/>
                <a:latin typeface="+mn-lt"/>
                <a:ea typeface="+mn-ea"/>
                <a:cs typeface="+mn-cs"/>
              </a:rPr>
              <a:t> IL: 5-8; RL: 5.7 </a:t>
            </a:r>
          </a:p>
          <a:p>
            <a:r>
              <a:rPr lang="en-US" sz="1200" b="0" i="0" kern="1200" dirty="0">
                <a:solidFill>
                  <a:schemeClr val="tx1"/>
                </a:solidFill>
                <a:effectLst/>
                <a:latin typeface="+mn-lt"/>
                <a:ea typeface="+mn-ea"/>
                <a:cs typeface="+mn-cs"/>
              </a:rPr>
              <a:t>A novel told in 10 blocks – Almost 10 short stories tied together</a:t>
            </a:r>
          </a:p>
          <a:p>
            <a:r>
              <a:rPr lang="en-US" sz="1200" b="0" i="0" kern="1200" dirty="0">
                <a:solidFill>
                  <a:schemeClr val="tx1"/>
                </a:solidFill>
                <a:effectLst/>
                <a:latin typeface="+mn-lt"/>
                <a:ea typeface="+mn-ea"/>
                <a:cs typeface="+mn-cs"/>
              </a:rPr>
              <a:t>What happens after school? These 10 interconnected stories will tell you, block by block.</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7</a:t>
            </a:fld>
            <a:endParaRPr lang="en-US"/>
          </a:p>
        </p:txBody>
      </p:sp>
    </p:spTree>
    <p:extLst>
      <p:ext uri="{BB962C8B-B14F-4D97-AF65-F5344CB8AC3E}">
        <p14:creationId xmlns:p14="http://schemas.microsoft.com/office/powerpoint/2010/main" val="115849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Home – </a:t>
            </a:r>
            <a:r>
              <a:rPr lang="en-US" sz="1200" b="0" i="0" kern="1200" dirty="0">
                <a:solidFill>
                  <a:schemeClr val="tx1"/>
                </a:solidFill>
                <a:effectLst/>
                <a:latin typeface="+mn-lt"/>
                <a:ea typeface="+mn-ea"/>
                <a:cs typeface="+mn-cs"/>
              </a:rPr>
              <a:t>5-8; RL: 4.0 (also available in audiobook, narrated by the author)</a:t>
            </a:r>
          </a:p>
          <a:p>
            <a:r>
              <a:rPr lang="en-US" sz="1200" b="0" i="1" kern="1200" dirty="0">
                <a:solidFill>
                  <a:schemeClr val="tx1"/>
                </a:solidFill>
                <a:effectLst/>
                <a:latin typeface="+mn-lt"/>
                <a:ea typeface="+mn-ea"/>
                <a:cs typeface="+mn-cs"/>
              </a:rPr>
              <a:t>Four determined homeless children make a life for themselves in Padma Venkatraman's stirring middle-grade debut.</a:t>
            </a:r>
            <a:endParaRPr lang="en-US" sz="1200" b="0" i="0" kern="1200" dirty="0">
              <a:solidFill>
                <a:schemeClr val="tx1"/>
              </a:solidFill>
              <a:effectLst/>
              <a:latin typeface="+mn-lt"/>
              <a:ea typeface="+mn-ea"/>
              <a:cs typeface="+mn-cs"/>
            </a:endParaRPr>
          </a:p>
          <a:p>
            <a:r>
              <a:rPr lang="en-US" dirty="0"/>
              <a:t>Global Read Aloud</a:t>
            </a:r>
          </a:p>
          <a:p>
            <a:r>
              <a:rPr lang="en-US" sz="1200" b="0" i="0" kern="1200" dirty="0">
                <a:solidFill>
                  <a:schemeClr val="tx1"/>
                </a:solidFill>
                <a:effectLst/>
                <a:latin typeface="+mn-lt"/>
                <a:ea typeface="+mn-ea"/>
                <a:cs typeface="+mn-cs"/>
              </a:rPr>
              <a:t>Viji and </a:t>
            </a:r>
            <a:r>
              <a:rPr lang="en-US" sz="1200" b="0" i="0" kern="1200" dirty="0" err="1">
                <a:solidFill>
                  <a:schemeClr val="tx1"/>
                </a:solidFill>
                <a:effectLst/>
                <a:latin typeface="+mn-lt"/>
                <a:ea typeface="+mn-ea"/>
                <a:cs typeface="+mn-cs"/>
              </a:rPr>
              <a:t>Rukku</a:t>
            </a:r>
            <a:r>
              <a:rPr lang="en-US" sz="1200" b="0" i="0" kern="1200" dirty="0">
                <a:solidFill>
                  <a:schemeClr val="tx1"/>
                </a:solidFill>
                <a:effectLst/>
                <a:latin typeface="+mn-lt"/>
                <a:ea typeface="+mn-ea"/>
                <a:cs typeface="+mn-cs"/>
              </a:rPr>
              <a:t> are joined by two </a:t>
            </a:r>
            <a:r>
              <a:rPr lang="en-US" sz="1200" b="0" i="0" kern="1200" dirty="0" err="1">
                <a:solidFill>
                  <a:schemeClr val="tx1"/>
                </a:solidFill>
                <a:effectLst/>
                <a:latin typeface="+mn-lt"/>
                <a:ea typeface="+mn-ea"/>
                <a:cs typeface="+mn-cs"/>
              </a:rPr>
              <a:t>homelss</a:t>
            </a:r>
            <a:r>
              <a:rPr lang="en-US" sz="1200" b="0" i="0" kern="1200" dirty="0">
                <a:solidFill>
                  <a:schemeClr val="tx1"/>
                </a:solidFill>
                <a:effectLst/>
                <a:latin typeface="+mn-lt"/>
                <a:ea typeface="+mn-ea"/>
                <a:cs typeface="+mn-cs"/>
              </a:rPr>
              <a:t> boys </a:t>
            </a:r>
            <a:r>
              <a:rPr lang="en-US" sz="1200" b="0" i="0" kern="1200" dirty="0" err="1">
                <a:solidFill>
                  <a:schemeClr val="tx1"/>
                </a:solidFill>
                <a:effectLst/>
                <a:latin typeface="+mn-lt"/>
                <a:ea typeface="+mn-ea"/>
                <a:cs typeface="+mn-cs"/>
              </a:rPr>
              <a:t>Muthi</a:t>
            </a:r>
            <a:r>
              <a:rPr lang="en-US" sz="1200" b="0" i="0" kern="1200" dirty="0">
                <a:solidFill>
                  <a:schemeClr val="tx1"/>
                </a:solidFill>
                <a:effectLst/>
                <a:latin typeface="+mn-lt"/>
                <a:ea typeface="+mn-ea"/>
                <a:cs typeface="+mn-cs"/>
              </a:rPr>
              <a:t> and Arul to make their living in the trash heaps of Chennai India.</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8</a:t>
            </a:fld>
            <a:endParaRPr lang="en-US"/>
          </a:p>
        </p:txBody>
      </p:sp>
    </p:spTree>
    <p:extLst>
      <p:ext uri="{BB962C8B-B14F-4D97-AF65-F5344CB8AC3E}">
        <p14:creationId xmlns:p14="http://schemas.microsoft.com/office/powerpoint/2010/main" val="348040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Sal and Gabi Break the Universe - IL: 3-6; RL: 4.8 </a:t>
            </a:r>
          </a:p>
          <a:p>
            <a:r>
              <a:rPr lang="en-US" sz="1200" b="0" i="0" kern="1200" dirty="0">
                <a:solidFill>
                  <a:schemeClr val="tx1"/>
                </a:solidFill>
                <a:effectLst/>
                <a:latin typeface="+mn-lt"/>
                <a:ea typeface="+mn-ea"/>
                <a:cs typeface="+mn-cs"/>
              </a:rPr>
              <a:t>thirteen-year-old Sal </a:t>
            </a:r>
            <a:r>
              <a:rPr lang="en-US" sz="1200" b="0" i="0" kern="1200" dirty="0" err="1">
                <a:solidFill>
                  <a:schemeClr val="tx1"/>
                </a:solidFill>
                <a:effectLst/>
                <a:latin typeface="+mn-lt"/>
                <a:ea typeface="+mn-ea"/>
                <a:cs typeface="+mn-cs"/>
              </a:rPr>
              <a:t>Vidon</a:t>
            </a:r>
            <a:r>
              <a:rPr lang="en-US" sz="1200" b="0" i="0" kern="1200" dirty="0">
                <a:solidFill>
                  <a:schemeClr val="tx1"/>
                </a:solidFill>
                <a:effectLst/>
                <a:latin typeface="+mn-lt"/>
                <a:ea typeface="+mn-ea"/>
                <a:cs typeface="+mn-cs"/>
              </a:rPr>
              <a:t> and Gabi Real actually get together to ”save” the universe by being able to reach into the universe and draw out </a:t>
            </a:r>
            <a:r>
              <a:rPr lang="en-US" sz="1200" b="0" i="0" kern="1200" dirty="0" err="1">
                <a:solidFill>
                  <a:schemeClr val="tx1"/>
                </a:solidFill>
                <a:effectLst/>
                <a:latin typeface="+mn-lt"/>
                <a:ea typeface="+mn-ea"/>
                <a:cs typeface="+mn-cs"/>
              </a:rPr>
              <a:t>chilckens</a:t>
            </a:r>
            <a:r>
              <a:rPr lang="en-US" sz="1200" b="0" i="0" kern="1200" dirty="0">
                <a:solidFill>
                  <a:schemeClr val="tx1"/>
                </a:solidFill>
                <a:effectLst/>
                <a:latin typeface="+mn-lt"/>
                <a:ea typeface="+mn-ea"/>
                <a:cs typeface="+mn-cs"/>
              </a:rPr>
              <a:t> (and even </a:t>
            </a:r>
            <a:r>
              <a:rPr lang="en-US" sz="1200" b="0" i="0" kern="1200" dirty="0" err="1">
                <a:solidFill>
                  <a:schemeClr val="tx1"/>
                </a:solidFill>
                <a:effectLst/>
                <a:latin typeface="+mn-lt"/>
                <a:ea typeface="+mn-ea"/>
                <a:cs typeface="+mn-cs"/>
              </a:rPr>
              <a:t>Sals</a:t>
            </a:r>
            <a:r>
              <a:rPr lang="en-US" sz="1200" b="0" i="0" kern="1200" dirty="0">
                <a:solidFill>
                  <a:schemeClr val="tx1"/>
                </a:solidFill>
                <a:effectLst/>
                <a:latin typeface="+mn-lt"/>
                <a:ea typeface="+mn-ea"/>
                <a:cs typeface="+mn-cs"/>
              </a:rPr>
              <a:t> mother).  Fantasy filled with humor and heart.</a:t>
            </a:r>
          </a:p>
          <a:p>
            <a:r>
              <a:rPr lang="en-US" sz="1200" b="0" i="0" kern="1200" dirty="0">
                <a:solidFill>
                  <a:schemeClr val="tx1"/>
                </a:solidFill>
                <a:effectLst/>
                <a:latin typeface="+mn-lt"/>
                <a:ea typeface="+mn-ea"/>
                <a:cs typeface="+mn-cs"/>
              </a:rPr>
              <a:t>Sci-fi adventure and Cuban culture blend as Sal </a:t>
            </a:r>
            <a:r>
              <a:rPr lang="en-US" sz="1200" b="0" i="0" kern="1200" dirty="0" err="1">
                <a:solidFill>
                  <a:schemeClr val="tx1"/>
                </a:solidFill>
                <a:effectLst/>
                <a:latin typeface="+mn-lt"/>
                <a:ea typeface="+mn-ea"/>
                <a:cs typeface="+mn-cs"/>
              </a:rPr>
              <a:t>Vidón</a:t>
            </a:r>
            <a:r>
              <a:rPr lang="en-US" sz="1200" b="0" i="0" kern="1200" dirty="0">
                <a:solidFill>
                  <a:schemeClr val="tx1"/>
                </a:solidFill>
                <a:effectLst/>
                <a:latin typeface="+mn-lt"/>
                <a:ea typeface="+mn-ea"/>
                <a:cs typeface="+mn-cs"/>
              </a:rPr>
              <a:t> and his friend Gabi travel to parallel universes and try to survive middle school. (</a:t>
            </a:r>
            <a:r>
              <a:rPr lang="en-US" sz="1200" b="0" i="0" kern="1200" dirty="0" err="1">
                <a:solidFill>
                  <a:schemeClr val="tx1"/>
                </a:solidFill>
                <a:effectLst/>
                <a:latin typeface="+mn-lt"/>
                <a:ea typeface="+mn-ea"/>
                <a:cs typeface="+mn-cs"/>
              </a:rPr>
              <a:t>Belpré</a:t>
            </a:r>
            <a:r>
              <a:rPr lang="en-US" sz="1200" b="0" i="0" kern="1200" dirty="0">
                <a:solidFill>
                  <a:schemeClr val="tx1"/>
                </a:solidFill>
                <a:effectLst/>
                <a:latin typeface="+mn-lt"/>
                <a:ea typeface="+mn-ea"/>
                <a:cs typeface="+mn-cs"/>
              </a:rPr>
              <a:t> Author Award Book)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Lalani of the Distant Sea - IL: 3-6; RL: 4.8</a:t>
            </a:r>
          </a:p>
          <a:p>
            <a:r>
              <a:rPr lang="en-US" sz="1200" b="0" i="0" kern="1200" dirty="0">
                <a:solidFill>
                  <a:schemeClr val="tx1"/>
                </a:solidFill>
                <a:effectLst/>
                <a:latin typeface="+mn-lt"/>
                <a:ea typeface="+mn-ea"/>
                <a:cs typeface="+mn-cs"/>
              </a:rPr>
              <a:t>Lalani must leave </a:t>
            </a:r>
            <a:r>
              <a:rPr lang="en-US" sz="1200" b="0" i="0" kern="1200" dirty="0" err="1">
                <a:solidFill>
                  <a:schemeClr val="tx1"/>
                </a:solidFill>
                <a:effectLst/>
                <a:latin typeface="+mn-lt"/>
                <a:ea typeface="+mn-ea"/>
                <a:cs typeface="+mn-cs"/>
              </a:rPr>
              <a:t>Sanlagita</a:t>
            </a:r>
            <a:r>
              <a:rPr lang="en-US" sz="1200" b="0" i="0" kern="1200" dirty="0">
                <a:solidFill>
                  <a:schemeClr val="tx1"/>
                </a:solidFill>
                <a:effectLst/>
                <a:latin typeface="+mn-lt"/>
                <a:ea typeface="+mn-ea"/>
                <a:cs typeface="+mn-cs"/>
              </a:rPr>
              <a:t> and find the riches of the legendary Mount Isa, which towers on an island to the north.  Her adventure quest is filled with adventure.</a:t>
            </a:r>
          </a:p>
        </p:txBody>
      </p:sp>
      <p:sp>
        <p:nvSpPr>
          <p:cNvPr id="4" name="Slide Number Placeholder 3"/>
          <p:cNvSpPr>
            <a:spLocks noGrp="1"/>
          </p:cNvSpPr>
          <p:nvPr>
            <p:ph type="sldNum" sz="quarter" idx="5"/>
          </p:nvPr>
        </p:nvSpPr>
        <p:spPr/>
        <p:txBody>
          <a:bodyPr/>
          <a:lstStyle/>
          <a:p>
            <a:fld id="{2CB0EEA6-9CEF-244D-A901-F3337A3A4E3A}" type="slidenum">
              <a:rPr lang="en-US" smtClean="0"/>
              <a:t>9</a:t>
            </a:fld>
            <a:endParaRPr lang="en-US"/>
          </a:p>
        </p:txBody>
      </p:sp>
    </p:spTree>
    <p:extLst>
      <p:ext uri="{BB962C8B-B14F-4D97-AF65-F5344CB8AC3E}">
        <p14:creationId xmlns:p14="http://schemas.microsoft.com/office/powerpoint/2010/main" val="384839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05D-68AF-4448-875F-7E6D9095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9AD1A-76CE-BA4A-99C5-0CE36C671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F5EC3-A561-8245-88DF-9BA1FABAD808}"/>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7F9AFFA8-8971-BF42-935C-87434C53F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71EB3-C7EC-AA42-8BFA-55D354E33DC2}"/>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88589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4CB2-BAA4-E449-B737-E35C6DBFC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F3C4A-0703-EE44-857E-6EA08ACA06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703E-BC90-B342-A029-1BEDB7558FA1}"/>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E3041AA3-21A3-654A-9181-9A199ACB9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07083-97E2-134D-97AC-1013CEC61D15}"/>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45853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B7139-7AF0-274D-A647-DB16216B4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54119-93EB-3E43-B731-90C1F0A7F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A0011-0BDE-0C45-9D34-4048DCD790AF}"/>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56D34711-37E7-E141-9481-75CFC9A4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F67C4-BBE1-1A45-9CEA-B99806B198EF}"/>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17322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B130-52AB-984E-98F1-A18E5FD54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31B54-B28D-864F-8BB8-CAD9D347B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5110A-F65F-CF4A-9BB0-8356D67620B4}"/>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8D2B53A5-4549-C340-98ED-64C60CD9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A4A0-9D43-5045-BAC3-7748466BE7C8}"/>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99882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392-2D68-3448-B5E9-2D52B207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D1D32-7948-1A4B-BE2F-5E974C281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D0A172-D602-8346-8ECF-531E78782485}"/>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6B2C4CEA-9868-394B-9E92-CE5968CE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29F38-A4C9-4E4E-ACBC-89EC93C7B60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7174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8B57-FED8-BE41-83F3-CF95EDD2F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15B57-A9A5-5D45-BDB8-BC5B379316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59827-5B47-CF45-98CE-B7289A3FDA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BD6D3-C3EF-494C-9E32-53703C969F53}"/>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6" name="Footer Placeholder 5">
            <a:extLst>
              <a:ext uri="{FF2B5EF4-FFF2-40B4-BE49-F238E27FC236}">
                <a16:creationId xmlns:a16="http://schemas.microsoft.com/office/drawing/2014/main" id="{E7B9E225-D957-DB48-95AA-F829F4A92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8CE9E-3927-A14A-BE91-60D74500ECAE}"/>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31018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8C63-6FF1-EB44-8F75-F12D5400A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87E10-6F7A-6740-8601-2FC61C94A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12A157-AB15-674B-9DA6-9152BAD019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B3A2D-DA7E-8348-A20C-C437D04E5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40E36-BB20-D444-BDF4-A39F585A20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1ED4F0-BB0B-6843-8B1F-4D5EEBF5E656}"/>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8" name="Footer Placeholder 7">
            <a:extLst>
              <a:ext uri="{FF2B5EF4-FFF2-40B4-BE49-F238E27FC236}">
                <a16:creationId xmlns:a16="http://schemas.microsoft.com/office/drawing/2014/main" id="{A1A49B0D-E06A-BD4B-82D0-0CD2B555A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7EEF1-1128-5046-B192-C0F0E7856EC6}"/>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2226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925A-78F5-ED4F-BA4E-0C0B4A79B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3FBC9-1E67-7F4A-BF68-20BDB6F36498}"/>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4" name="Footer Placeholder 3">
            <a:extLst>
              <a:ext uri="{FF2B5EF4-FFF2-40B4-BE49-F238E27FC236}">
                <a16:creationId xmlns:a16="http://schemas.microsoft.com/office/drawing/2014/main" id="{F25A70DA-5E67-D941-94E6-ABB25EC30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28886-B7CC-AA45-B652-941CBF77F4F1}"/>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45069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F33A5-B100-B042-977E-89EB8B994795}"/>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3" name="Footer Placeholder 2">
            <a:extLst>
              <a:ext uri="{FF2B5EF4-FFF2-40B4-BE49-F238E27FC236}">
                <a16:creationId xmlns:a16="http://schemas.microsoft.com/office/drawing/2014/main" id="{181EA529-E801-8549-957C-2A90EC8ACB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723DF-75BC-7147-BE04-130DE22F4F0C}"/>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24014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30E-9915-DE40-B789-BA910CFFD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24554-4433-E74E-B309-ED04BACD1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74D7-0FD0-1847-8E2E-34A97A2B3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91BA6-A561-1E46-BECB-6866DC9B39FB}"/>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6" name="Footer Placeholder 5">
            <a:extLst>
              <a:ext uri="{FF2B5EF4-FFF2-40B4-BE49-F238E27FC236}">
                <a16:creationId xmlns:a16="http://schemas.microsoft.com/office/drawing/2014/main" id="{6F6EDFC7-80C7-564F-8B7E-A3217E33F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E4053-32F1-FA49-9600-D03ECA7C30F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2637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1489-23EF-4443-A1A6-3E1F18B6A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C5024-BF75-4247-849E-72B5BB3C0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6611B-A3D5-3D4E-AF51-C2F5820D0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FE02C-9F82-584D-891C-4421CF6C6DB7}"/>
              </a:ext>
            </a:extLst>
          </p:cNvPr>
          <p:cNvSpPr>
            <a:spLocks noGrp="1"/>
          </p:cNvSpPr>
          <p:nvPr>
            <p:ph type="dt" sz="half" idx="10"/>
          </p:nvPr>
        </p:nvSpPr>
        <p:spPr/>
        <p:txBody>
          <a:bodyPr/>
          <a:lstStyle/>
          <a:p>
            <a:fld id="{805FAD03-6F01-1E42-8493-DD272A09B32A}" type="datetimeFigureOut">
              <a:rPr lang="en-US" smtClean="0"/>
              <a:t>2/4/20</a:t>
            </a:fld>
            <a:endParaRPr lang="en-US"/>
          </a:p>
        </p:txBody>
      </p:sp>
      <p:sp>
        <p:nvSpPr>
          <p:cNvPr id="6" name="Footer Placeholder 5">
            <a:extLst>
              <a:ext uri="{FF2B5EF4-FFF2-40B4-BE49-F238E27FC236}">
                <a16:creationId xmlns:a16="http://schemas.microsoft.com/office/drawing/2014/main" id="{A846FA96-C9A2-6E47-848C-91AD7C8A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B6921-BDDE-3649-B08F-BEEE02F2E70A}"/>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84709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6A24C-DC77-D548-A7CE-8CC089538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B03F6-D8ED-364A-8A5C-21A328DB7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10842-B90A-F544-AF39-E07204117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FAD03-6F01-1E42-8493-DD272A09B32A}" type="datetimeFigureOut">
              <a:rPr lang="en-US" smtClean="0"/>
              <a:t>2/4/20</a:t>
            </a:fld>
            <a:endParaRPr lang="en-US"/>
          </a:p>
        </p:txBody>
      </p:sp>
      <p:sp>
        <p:nvSpPr>
          <p:cNvPr id="5" name="Footer Placeholder 4">
            <a:extLst>
              <a:ext uri="{FF2B5EF4-FFF2-40B4-BE49-F238E27FC236}">
                <a16:creationId xmlns:a16="http://schemas.microsoft.com/office/drawing/2014/main" id="{7F269A70-7A76-E44A-B2C0-C2810F55C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9CBAD-AF1E-4843-8697-7D91AD233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AE976-B385-CC41-B57A-9878021B9865}" type="slidenum">
              <a:rPr lang="en-US" smtClean="0"/>
              <a:t>‹#›</a:t>
            </a:fld>
            <a:endParaRPr lang="en-US"/>
          </a:p>
        </p:txBody>
      </p:sp>
    </p:spTree>
    <p:extLst>
      <p:ext uri="{BB962C8B-B14F-4D97-AF65-F5344CB8AC3E}">
        <p14:creationId xmlns:p14="http://schemas.microsoft.com/office/powerpoint/2010/main" val="175271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4.jpg"/><Relationship Id="rId7" Type="http://schemas.openxmlformats.org/officeDocument/2006/relationships/hyperlink" Target="https://www.youtube.com/watch?v=DluRrU1Lp6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watch?v=OCy7gjdMvjU" TargetMode="External"/><Relationship Id="rId5" Type="http://schemas.openxmlformats.org/officeDocument/2006/relationships/hyperlink" Target="http://www.theclassroombookshelf.com/2019/05/new-kid-by-jerry-craft-is-a-middle-school-must-read/" TargetMode="External"/><Relationship Id="rId10" Type="http://schemas.openxmlformats.org/officeDocument/2006/relationships/image" Target="../media/image6.jpeg"/><Relationship Id="rId4" Type="http://schemas.openxmlformats.org/officeDocument/2006/relationships/hyperlink" Target="https://www.youtube.com/watch?v=BpmqqHl_zOA" TargetMode="External"/><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hyperlink" Target="https://images.randomhouse.com/promo_image/9780525645535_6158.pdf?ref=PRH64909A4868&amp;utm_source=Marketing&amp;utm_medium=SLJList&amp;utm_campaign=SLJemail" TargetMode="External"/><Relationship Id="rId3" Type="http://schemas.openxmlformats.org/officeDocument/2006/relationships/hyperlink" Target="https://www.teachingbooks.net/pronounce.cgi?aid=17669" TargetMode="External"/><Relationship Id="rId7"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8.png"/><Relationship Id="rId4" Type="http://schemas.openxmlformats.org/officeDocument/2006/relationships/image" Target="../media/image27.jpg"/><Relationship Id="rId9" Type="http://schemas.openxmlformats.org/officeDocument/2006/relationships/hyperlink" Target="https://www.youtube.com/watch?v=hG6OCsnEUX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JlHx4dI8xdw" TargetMode="External"/><Relationship Id="rId3" Type="http://schemas.openxmlformats.org/officeDocument/2006/relationships/image" Target="../media/image30.tiff"/><Relationship Id="rId7" Type="http://schemas.openxmlformats.org/officeDocument/2006/relationships/hyperlink" Target="https://www.youtube.com/watch?v=Q74_terW_f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s.macmillan.com/books/9781250183880" TargetMode="External"/><Relationship Id="rId11" Type="http://schemas.openxmlformats.org/officeDocument/2006/relationships/image" Target="../media/image6.jpeg"/><Relationship Id="rId5" Type="http://schemas.openxmlformats.org/officeDocument/2006/relationships/image" Target="../media/image32.tiff"/><Relationship Id="rId10" Type="http://schemas.openxmlformats.org/officeDocument/2006/relationships/image" Target="../media/image33.tiff"/><Relationship Id="rId4" Type="http://schemas.openxmlformats.org/officeDocument/2006/relationships/image" Target="../media/image31.tiff"/><Relationship Id="rId9" Type="http://schemas.openxmlformats.org/officeDocument/2006/relationships/hyperlink" Target="https://www.youtube.com/watch?v=VJznUfbqPDc"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4.tiff"/><Relationship Id="rId7" Type="http://schemas.openxmlformats.org/officeDocument/2006/relationships/hyperlink" Target="https://www.youtube.com/watch?v=zCZmk28OXV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candlewick.com/book_files/0763694649.bdg.1.pdf" TargetMode="External"/><Relationship Id="rId5" Type="http://schemas.openxmlformats.org/officeDocument/2006/relationships/image" Target="../media/image35.tiff"/><Relationship Id="rId4" Type="http://schemas.openxmlformats.org/officeDocument/2006/relationships/hyperlink" Target="https://www.commonsensemedia.org/book-reviews/the-line-tender" TargetMode="External"/><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umbD-2oB6n0" TargetMode="Externa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hyperlink" Target="https://www.bychristineday.com/" TargetMode="External"/><Relationship Id="rId3" Type="http://schemas.openxmlformats.org/officeDocument/2006/relationships/image" Target="../media/image6.jpeg"/><Relationship Id="rId7" Type="http://schemas.openxmlformats.org/officeDocument/2006/relationships/hyperlink" Target="http://www.theclassroombookshelf.com/2020/01/shedding-light-on-20th-century-termination-and-relocation-efforts-with-indian-no-mo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leeandlow.com/uploads/loaded_document/749/IndianNoMore_TeachersGuide.pdf" TargetMode="External"/><Relationship Id="rId5" Type="http://schemas.openxmlformats.org/officeDocument/2006/relationships/image" Target="../media/image39.tiff"/><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8" Type="http://schemas.openxmlformats.org/officeDocument/2006/relationships/hyperlink" Target="https://www.vocabulary.com/lists/6050070/assign" TargetMode="External"/><Relationship Id="rId3" Type="http://schemas.openxmlformats.org/officeDocument/2006/relationships/image" Target="../media/image40.tiff"/><Relationship Id="rId7"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tiff"/><Relationship Id="rId10" Type="http://schemas.openxmlformats.org/officeDocument/2006/relationships/image" Target="../media/image43.jpg"/><Relationship Id="rId4" Type="http://schemas.openxmlformats.org/officeDocument/2006/relationships/hyperlink" Target="https://www.teachingbooks.net/book_reading.cgi?id=16219" TargetMode="External"/><Relationship Id="rId9"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tDOoFVk_uzU" TargetMode="Externa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tiff"/><Relationship Id="rId7" Type="http://schemas.openxmlformats.org/officeDocument/2006/relationships/hyperlink" Target="https://www.youtube.com/watch?v=HjCXowfipS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112GDphXz9A" TargetMode="External"/><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pigeonpresents.com/" TargetMode="External"/><Relationship Id="rId4" Type="http://schemas.openxmlformats.org/officeDocument/2006/relationships/hyperlink" Target="https://www.youtube.com/watch?v=qQo8HstTaC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9.tiff"/><Relationship Id="rId7" Type="http://schemas.openxmlformats.org/officeDocument/2006/relationships/hyperlink" Target="https://www.youtube.com/watch?v=w4kROK7Oy4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6.jpeg"/><Relationship Id="rId4" Type="http://schemas.openxmlformats.org/officeDocument/2006/relationships/hyperlink" Target="http://images.randomhouse.com/teachers_guides/9780451479723.pdf" TargetMode="External"/><Relationship Id="rId9" Type="http://schemas.openxmlformats.org/officeDocument/2006/relationships/image" Target="../media/image13.tiff"/></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4.tiff"/><Relationship Id="rId7" Type="http://schemas.openxmlformats.org/officeDocument/2006/relationships/hyperlink" Target="https://www.youtube.com/watch?v=q0tOjNy19J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GAuVtS3aO3g" TargetMode="External"/><Relationship Id="rId5" Type="http://schemas.openxmlformats.org/officeDocument/2006/relationships/hyperlink" Target="http://www.theclassroombookshelf.com/2019/09/beginning-the-year-with-because-of-the-rabbit/" TargetMode="External"/><Relationship Id="rId4" Type="http://schemas.openxmlformats.org/officeDocument/2006/relationships/image" Target="../media/image15.jp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5pqD5Mo3EIg" TargetMode="External"/><Relationship Id="rId3" Type="http://schemas.openxmlformats.org/officeDocument/2006/relationships/image" Target="../media/image17.tiff"/><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teachingbooks.net/media/pdf/macmillan/Coyote_Sunrise_TG.pdf" TargetMode="External"/><Relationship Id="rId5" Type="http://schemas.openxmlformats.org/officeDocument/2006/relationships/image" Target="../media/image18.tiff"/><Relationship Id="rId10" Type="http://schemas.openxmlformats.org/officeDocument/2006/relationships/image" Target="../media/image6.jpeg"/><Relationship Id="rId4" Type="http://schemas.openxmlformats.org/officeDocument/2006/relationships/hyperlink" Target="https://b0f646cfbd7462424f7a-f9758a43fb7c33cc8adda0fd36101899.ssl.cf2.rackcdn.com/teaching-guides/TG-9780062836687.pdf" TargetMode="External"/><Relationship Id="rId9"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hyperlink" Target="https://www.youtube.com/watch?v=2ZjZu4a4mPM" TargetMode="External"/><Relationship Id="rId4" Type="http://schemas.openxmlformats.org/officeDocument/2006/relationships/hyperlink" Target="https://www.teachingbooks.net/pronunciations.cg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Ew_KOcEt-FM" TargetMode="External"/><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Fz1BH4iuOkU" TargetMode="External"/><Relationship Id="rId5" Type="http://schemas.openxmlformats.org/officeDocument/2006/relationships/image" Target="../media/image23.tiff"/><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E4F1435F-E241-2E4A-BDA7-50BB75993D42}"/>
              </a:ext>
            </a:extLst>
          </p:cNvPr>
          <p:cNvSpPr>
            <a:spLocks noGrp="1"/>
          </p:cNvSpPr>
          <p:nvPr>
            <p:ph type="ctrTitle"/>
          </p:nvPr>
        </p:nvSpPr>
        <p:spPr/>
        <p:txBody>
          <a:bodyPr>
            <a:normAutofit fontScale="90000"/>
          </a:bodyPr>
          <a:lstStyle/>
          <a:p>
            <a:pPr eaLnBrk="1" hangingPunct="1">
              <a:defRPr/>
            </a:pPr>
            <a:r>
              <a:rPr lang="en-US" dirty="0">
                <a:solidFill>
                  <a:schemeClr val="accent5">
                    <a:lumMod val="75000"/>
                  </a:schemeClr>
                </a:solidFill>
                <a:ea typeface="ＭＳ Ｐゴシック" charset="0"/>
                <a:cs typeface="ＭＳ Ｐゴシック" charset="0"/>
              </a:rPr>
              <a:t>Likes and Loves from the Literary Lists 2020 Edition</a:t>
            </a:r>
            <a:br>
              <a:rPr lang="en-US" dirty="0">
                <a:solidFill>
                  <a:schemeClr val="accent5">
                    <a:lumMod val="75000"/>
                  </a:schemeClr>
                </a:solidFill>
                <a:ea typeface="ＭＳ Ｐゴシック" charset="0"/>
                <a:cs typeface="ＭＳ Ｐゴシック" charset="0"/>
              </a:rPr>
            </a:br>
            <a:r>
              <a:rPr lang="en-US" dirty="0">
                <a:solidFill>
                  <a:schemeClr val="accent5">
                    <a:lumMod val="75000"/>
                  </a:schemeClr>
                </a:solidFill>
                <a:ea typeface="ＭＳ Ｐゴシック" charset="0"/>
                <a:cs typeface="ＭＳ Ｐゴシック" charset="0"/>
              </a:rPr>
              <a:t>Junior Books</a:t>
            </a:r>
          </a:p>
        </p:txBody>
      </p:sp>
      <p:sp>
        <p:nvSpPr>
          <p:cNvPr id="3" name="Subtitle 2">
            <a:extLst>
              <a:ext uri="{FF2B5EF4-FFF2-40B4-BE49-F238E27FC236}">
                <a16:creationId xmlns:a16="http://schemas.microsoft.com/office/drawing/2014/main" id="{16EE69B7-2363-DA45-99DC-C6F5699B3619}"/>
              </a:ext>
            </a:extLst>
          </p:cNvPr>
          <p:cNvSpPr>
            <a:spLocks noGrp="1"/>
          </p:cNvSpPr>
          <p:nvPr>
            <p:ph type="subTitle" idx="1"/>
          </p:nvPr>
        </p:nvSpPr>
        <p:spPr/>
        <p:txBody>
          <a:bodyPr rtlCol="0">
            <a:normAutofit/>
          </a:bodyPr>
          <a:lstStyle/>
          <a:p>
            <a:pPr>
              <a:defRPr/>
            </a:pPr>
            <a:endParaRPr lang="en-US" dirty="0">
              <a:ea typeface="+mn-ea"/>
              <a:cs typeface="+mn-cs"/>
            </a:endParaRPr>
          </a:p>
          <a:p>
            <a:pPr>
              <a:defRPr/>
            </a:pPr>
            <a:r>
              <a:rPr lang="en-US" dirty="0">
                <a:ea typeface="+mn-ea"/>
                <a:cs typeface="+mn-cs"/>
              </a:rPr>
              <a:t>February </a:t>
            </a:r>
            <a:r>
              <a:rPr lang="en-US" dirty="0"/>
              <a:t>6</a:t>
            </a:r>
            <a:r>
              <a:rPr lang="en-US" dirty="0">
                <a:ea typeface="+mn-ea"/>
                <a:cs typeface="+mn-cs"/>
              </a:rPr>
              <a:t>, 2020</a:t>
            </a:r>
          </a:p>
          <a:p>
            <a:pPr>
              <a:defRPr/>
            </a:pPr>
            <a:r>
              <a:rPr lang="en-US" dirty="0" err="1">
                <a:ea typeface="+mn-ea"/>
                <a:cs typeface="+mn-cs"/>
              </a:rPr>
              <a:t>www.mhaloin.com</a:t>
            </a:r>
            <a:endParaRPr lang="en-US" dirty="0">
              <a:ea typeface="+mn-ea"/>
              <a:cs typeface="+mn-cs"/>
            </a:endParaRPr>
          </a:p>
        </p:txBody>
      </p:sp>
    </p:spTree>
    <p:extLst>
      <p:ext uri="{BB962C8B-B14F-4D97-AF65-F5344CB8AC3E}">
        <p14:creationId xmlns:p14="http://schemas.microsoft.com/office/powerpoint/2010/main" val="49590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3251-C9EF-7245-B14C-6F18A25748A8}"/>
              </a:ext>
            </a:extLst>
          </p:cNvPr>
          <p:cNvSpPr>
            <a:spLocks noGrp="1"/>
          </p:cNvSpPr>
          <p:nvPr>
            <p:ph type="title"/>
          </p:nvPr>
        </p:nvSpPr>
        <p:spPr>
          <a:xfrm>
            <a:off x="1524001" y="274638"/>
            <a:ext cx="9110663" cy="1143000"/>
          </a:xfrm>
        </p:spPr>
        <p:txBody>
          <a:bodyPr rtlCol="0">
            <a:normAutofit/>
          </a:bodyPr>
          <a:lstStyle/>
          <a:p>
            <a:pPr>
              <a:defRPr/>
            </a:pPr>
            <a:r>
              <a:rPr lang="en-US" dirty="0">
                <a:ea typeface="+mj-ea"/>
                <a:cs typeface="+mj-cs"/>
              </a:rPr>
              <a:t>Graphic </a:t>
            </a:r>
          </a:p>
        </p:txBody>
      </p:sp>
      <p:pic>
        <p:nvPicPr>
          <p:cNvPr id="5" name="Picture 4">
            <a:extLst>
              <a:ext uri="{FF2B5EF4-FFF2-40B4-BE49-F238E27FC236}">
                <a16:creationId xmlns:a16="http://schemas.microsoft.com/office/drawing/2014/main" id="{2FF9313C-C397-BC43-8A4D-42EA6365F513}"/>
              </a:ext>
            </a:extLst>
          </p:cNvPr>
          <p:cNvPicPr>
            <a:picLocks noChangeAspect="1"/>
          </p:cNvPicPr>
          <p:nvPr/>
        </p:nvPicPr>
        <p:blipFill>
          <a:blip r:embed="rId3"/>
          <a:stretch>
            <a:fillRect/>
          </a:stretch>
        </p:blipFill>
        <p:spPr>
          <a:xfrm>
            <a:off x="766115" y="1379538"/>
            <a:ext cx="3281892" cy="4922838"/>
          </a:xfrm>
          <a:prstGeom prst="rect">
            <a:avLst/>
          </a:prstGeom>
        </p:spPr>
      </p:pic>
      <p:sp>
        <p:nvSpPr>
          <p:cNvPr id="6" name="TextBox 5">
            <a:extLst>
              <a:ext uri="{FF2B5EF4-FFF2-40B4-BE49-F238E27FC236}">
                <a16:creationId xmlns:a16="http://schemas.microsoft.com/office/drawing/2014/main" id="{3B9CE040-5A46-454A-9188-8ED0B39FFE67}"/>
              </a:ext>
            </a:extLst>
          </p:cNvPr>
          <p:cNvSpPr txBox="1"/>
          <p:nvPr/>
        </p:nvSpPr>
        <p:spPr>
          <a:xfrm>
            <a:off x="4457700" y="3429000"/>
            <a:ext cx="2248635" cy="369332"/>
          </a:xfrm>
          <a:prstGeom prst="rect">
            <a:avLst/>
          </a:prstGeom>
          <a:noFill/>
        </p:spPr>
        <p:txBody>
          <a:bodyPr wrap="square" rtlCol="0">
            <a:spAutoFit/>
          </a:bodyPr>
          <a:lstStyle/>
          <a:p>
            <a:r>
              <a:rPr lang="en-US" dirty="0">
                <a:hlinkClick r:id="rId4"/>
              </a:rPr>
              <a:t>1 min trailer New Kid</a:t>
            </a:r>
            <a:endParaRPr lang="en-US" dirty="0"/>
          </a:p>
        </p:txBody>
      </p:sp>
      <p:sp>
        <p:nvSpPr>
          <p:cNvPr id="7" name="TextBox 6">
            <a:extLst>
              <a:ext uri="{FF2B5EF4-FFF2-40B4-BE49-F238E27FC236}">
                <a16:creationId xmlns:a16="http://schemas.microsoft.com/office/drawing/2014/main" id="{D715EFD0-659F-AC44-B9FC-242E79E42C0E}"/>
              </a:ext>
            </a:extLst>
          </p:cNvPr>
          <p:cNvSpPr txBox="1"/>
          <p:nvPr/>
        </p:nvSpPr>
        <p:spPr>
          <a:xfrm>
            <a:off x="5436335" y="1417638"/>
            <a:ext cx="1955065" cy="923330"/>
          </a:xfrm>
          <a:prstGeom prst="rect">
            <a:avLst/>
          </a:prstGeom>
          <a:noFill/>
        </p:spPr>
        <p:txBody>
          <a:bodyPr wrap="square" rtlCol="0">
            <a:spAutoFit/>
          </a:bodyPr>
          <a:lstStyle/>
          <a:p>
            <a:r>
              <a:rPr lang="en-US" dirty="0">
                <a:hlinkClick r:id="rId5"/>
              </a:rPr>
              <a:t>New Kid at The Classroom Bookshelf</a:t>
            </a:r>
            <a:endParaRPr lang="en-US" dirty="0"/>
          </a:p>
        </p:txBody>
      </p:sp>
      <p:sp>
        <p:nvSpPr>
          <p:cNvPr id="9" name="TextBox 8">
            <a:extLst>
              <a:ext uri="{FF2B5EF4-FFF2-40B4-BE49-F238E27FC236}">
                <a16:creationId xmlns:a16="http://schemas.microsoft.com/office/drawing/2014/main" id="{45C69EF5-499B-974F-B2D0-C2269D383A16}"/>
              </a:ext>
            </a:extLst>
          </p:cNvPr>
          <p:cNvSpPr txBox="1"/>
          <p:nvPr/>
        </p:nvSpPr>
        <p:spPr>
          <a:xfrm>
            <a:off x="8882743" y="4126593"/>
            <a:ext cx="2841171" cy="646331"/>
          </a:xfrm>
          <a:prstGeom prst="rect">
            <a:avLst/>
          </a:prstGeom>
          <a:noFill/>
        </p:spPr>
        <p:txBody>
          <a:bodyPr wrap="square" rtlCol="0">
            <a:spAutoFit/>
          </a:bodyPr>
          <a:lstStyle/>
          <a:p>
            <a:r>
              <a:rPr lang="en-US" dirty="0">
                <a:hlinkClick r:id="rId6"/>
              </a:rPr>
              <a:t>5 min.  for adults with Jerry Craft</a:t>
            </a:r>
            <a:endParaRPr lang="en-US" dirty="0"/>
          </a:p>
        </p:txBody>
      </p:sp>
      <p:sp>
        <p:nvSpPr>
          <p:cNvPr id="10" name="TextBox 9">
            <a:extLst>
              <a:ext uri="{FF2B5EF4-FFF2-40B4-BE49-F238E27FC236}">
                <a16:creationId xmlns:a16="http://schemas.microsoft.com/office/drawing/2014/main" id="{94D73D8A-2017-6342-8C5B-C35DD75051CA}"/>
              </a:ext>
            </a:extLst>
          </p:cNvPr>
          <p:cNvSpPr txBox="1"/>
          <p:nvPr/>
        </p:nvSpPr>
        <p:spPr>
          <a:xfrm>
            <a:off x="8523514" y="2710543"/>
            <a:ext cx="3200400" cy="646331"/>
          </a:xfrm>
          <a:prstGeom prst="rect">
            <a:avLst/>
          </a:prstGeom>
          <a:noFill/>
        </p:spPr>
        <p:txBody>
          <a:bodyPr wrap="square" rtlCol="0">
            <a:spAutoFit/>
          </a:bodyPr>
          <a:lstStyle/>
          <a:p>
            <a:r>
              <a:rPr lang="en-US" dirty="0">
                <a:hlinkClick r:id="rId7"/>
              </a:rPr>
              <a:t>5 min. blindfolded drawing challenge</a:t>
            </a:r>
            <a:endParaRPr lang="en-US" dirty="0"/>
          </a:p>
        </p:txBody>
      </p:sp>
      <p:pic>
        <p:nvPicPr>
          <p:cNvPr id="11" name="Picture 10">
            <a:extLst>
              <a:ext uri="{FF2B5EF4-FFF2-40B4-BE49-F238E27FC236}">
                <a16:creationId xmlns:a16="http://schemas.microsoft.com/office/drawing/2014/main" id="{76532080-6884-074B-ADE3-481B6068B502}"/>
              </a:ext>
            </a:extLst>
          </p:cNvPr>
          <p:cNvPicPr>
            <a:picLocks noChangeAspect="1"/>
          </p:cNvPicPr>
          <p:nvPr/>
        </p:nvPicPr>
        <p:blipFill>
          <a:blip r:embed="rId8"/>
          <a:stretch>
            <a:fillRect/>
          </a:stretch>
        </p:blipFill>
        <p:spPr>
          <a:xfrm>
            <a:off x="4166334" y="4126593"/>
            <a:ext cx="1929665" cy="1948962"/>
          </a:xfrm>
          <a:prstGeom prst="rect">
            <a:avLst/>
          </a:prstGeom>
        </p:spPr>
      </p:pic>
      <p:sp>
        <p:nvSpPr>
          <p:cNvPr id="3" name="TextBox 2">
            <a:extLst>
              <a:ext uri="{FF2B5EF4-FFF2-40B4-BE49-F238E27FC236}">
                <a16:creationId xmlns:a16="http://schemas.microsoft.com/office/drawing/2014/main" id="{FB3D6066-81E5-9F4F-A14E-5BE2A89AD8D3}"/>
              </a:ext>
            </a:extLst>
          </p:cNvPr>
          <p:cNvSpPr txBox="1"/>
          <p:nvPr/>
        </p:nvSpPr>
        <p:spPr>
          <a:xfrm>
            <a:off x="7758425" y="5904789"/>
            <a:ext cx="2248635" cy="923330"/>
          </a:xfrm>
          <a:prstGeom prst="rect">
            <a:avLst/>
          </a:prstGeom>
          <a:noFill/>
        </p:spPr>
        <p:txBody>
          <a:bodyPr wrap="square" rtlCol="0">
            <a:spAutoFit/>
          </a:bodyPr>
          <a:lstStyle/>
          <a:p>
            <a:r>
              <a:rPr lang="en-US" dirty="0"/>
              <a:t>2020 Coretta Scott King Author Medal</a:t>
            </a:r>
          </a:p>
          <a:p>
            <a:endParaRPr lang="en-US" dirty="0"/>
          </a:p>
        </p:txBody>
      </p:sp>
      <p:pic>
        <p:nvPicPr>
          <p:cNvPr id="12" name="Picture 11">
            <a:extLst>
              <a:ext uri="{FF2B5EF4-FFF2-40B4-BE49-F238E27FC236}">
                <a16:creationId xmlns:a16="http://schemas.microsoft.com/office/drawing/2014/main" id="{A0F07CF8-7A5A-5A4D-9C5C-401D08F67EBC}"/>
              </a:ext>
            </a:extLst>
          </p:cNvPr>
          <p:cNvPicPr>
            <a:picLocks noChangeAspect="1"/>
          </p:cNvPicPr>
          <p:nvPr/>
        </p:nvPicPr>
        <p:blipFill>
          <a:blip r:embed="rId9"/>
          <a:stretch>
            <a:fillRect/>
          </a:stretch>
        </p:blipFill>
        <p:spPr>
          <a:xfrm>
            <a:off x="6376870" y="3742965"/>
            <a:ext cx="1905000" cy="1854200"/>
          </a:xfrm>
          <a:prstGeom prst="rect">
            <a:avLst/>
          </a:prstGeom>
        </p:spPr>
      </p:pic>
      <p:sp>
        <p:nvSpPr>
          <p:cNvPr id="13" name="TextBox 12">
            <a:extLst>
              <a:ext uri="{FF2B5EF4-FFF2-40B4-BE49-F238E27FC236}">
                <a16:creationId xmlns:a16="http://schemas.microsoft.com/office/drawing/2014/main" id="{A3B1F4CD-0D8C-F04B-BF63-96D085076EC8}"/>
              </a:ext>
            </a:extLst>
          </p:cNvPr>
          <p:cNvSpPr txBox="1"/>
          <p:nvPr/>
        </p:nvSpPr>
        <p:spPr>
          <a:xfrm>
            <a:off x="4610100" y="6227955"/>
            <a:ext cx="2248635" cy="646331"/>
          </a:xfrm>
          <a:prstGeom prst="rect">
            <a:avLst/>
          </a:prstGeom>
          <a:noFill/>
        </p:spPr>
        <p:txBody>
          <a:bodyPr wrap="square" rtlCol="0">
            <a:spAutoFit/>
          </a:bodyPr>
          <a:lstStyle/>
          <a:p>
            <a:r>
              <a:rPr lang="en-US" dirty="0"/>
              <a:t>2020 Newbery Medal</a:t>
            </a:r>
          </a:p>
          <a:p>
            <a:endParaRPr lang="en-US" dirty="0"/>
          </a:p>
        </p:txBody>
      </p:sp>
      <p:pic>
        <p:nvPicPr>
          <p:cNvPr id="14" name="Picture 6">
            <a:extLst>
              <a:ext uri="{FF2B5EF4-FFF2-40B4-BE49-F238E27FC236}">
                <a16:creationId xmlns:a16="http://schemas.microsoft.com/office/drawing/2014/main" id="{0752F693-6047-0E43-B0DB-968DAB4804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6300" y="442905"/>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DD5F8F67-1B36-8F41-B679-31D870AC806B}"/>
              </a:ext>
            </a:extLst>
          </p:cNvPr>
          <p:cNvSpPr txBox="1">
            <a:spLocks noChangeArrowheads="1"/>
          </p:cNvSpPr>
          <p:nvPr/>
        </p:nvSpPr>
        <p:spPr bwMode="auto">
          <a:xfrm>
            <a:off x="9469775" y="1499989"/>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Tree>
    <p:extLst>
      <p:ext uri="{BB962C8B-B14F-4D97-AF65-F5344CB8AC3E}">
        <p14:creationId xmlns:p14="http://schemas.microsoft.com/office/powerpoint/2010/main" val="3404954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3AAF-FA07-514D-A504-ECB602CAB04A}"/>
              </a:ext>
            </a:extLst>
          </p:cNvPr>
          <p:cNvSpPr>
            <a:spLocks noGrp="1"/>
          </p:cNvSpPr>
          <p:nvPr>
            <p:ph type="title"/>
          </p:nvPr>
        </p:nvSpPr>
        <p:spPr/>
        <p:txBody>
          <a:bodyPr/>
          <a:lstStyle/>
          <a:p>
            <a:r>
              <a:rPr lang="en-US" dirty="0"/>
              <a:t>Historical Fiction</a:t>
            </a:r>
          </a:p>
        </p:txBody>
      </p:sp>
      <p:sp>
        <p:nvSpPr>
          <p:cNvPr id="3" name="TextBox 2">
            <a:extLst>
              <a:ext uri="{FF2B5EF4-FFF2-40B4-BE49-F238E27FC236}">
                <a16:creationId xmlns:a16="http://schemas.microsoft.com/office/drawing/2014/main" id="{2C382848-29A1-9C4D-881E-679E00154B22}"/>
              </a:ext>
            </a:extLst>
          </p:cNvPr>
          <p:cNvSpPr txBox="1"/>
          <p:nvPr/>
        </p:nvSpPr>
        <p:spPr>
          <a:xfrm>
            <a:off x="5816119" y="5616044"/>
            <a:ext cx="3581400" cy="646331"/>
          </a:xfrm>
          <a:prstGeom prst="rect">
            <a:avLst/>
          </a:prstGeom>
          <a:noFill/>
        </p:spPr>
        <p:txBody>
          <a:bodyPr wrap="square" rtlCol="0">
            <a:spAutoFit/>
          </a:bodyPr>
          <a:lstStyle/>
          <a:p>
            <a:r>
              <a:rPr lang="en-US" dirty="0">
                <a:hlinkClick r:id="rId3"/>
              </a:rPr>
              <a:t>Link to </a:t>
            </a:r>
            <a:r>
              <a:rPr lang="en-US" dirty="0" err="1">
                <a:hlinkClick r:id="rId3"/>
              </a:rPr>
              <a:t>TeachingBooks.net</a:t>
            </a:r>
            <a:r>
              <a:rPr lang="en-US" dirty="0">
                <a:hlinkClick r:id="rId3"/>
              </a:rPr>
              <a:t> author name pronunciation</a:t>
            </a:r>
            <a:endParaRPr lang="en-US" dirty="0"/>
          </a:p>
        </p:txBody>
      </p:sp>
      <p:pic>
        <p:nvPicPr>
          <p:cNvPr id="6" name="Picture 5">
            <a:extLst>
              <a:ext uri="{FF2B5EF4-FFF2-40B4-BE49-F238E27FC236}">
                <a16:creationId xmlns:a16="http://schemas.microsoft.com/office/drawing/2014/main" id="{49FB18DD-C183-C945-A34C-CE693119DD67}"/>
              </a:ext>
            </a:extLst>
          </p:cNvPr>
          <p:cNvPicPr>
            <a:picLocks noChangeAspect="1"/>
          </p:cNvPicPr>
          <p:nvPr/>
        </p:nvPicPr>
        <p:blipFill>
          <a:blip r:embed="rId4"/>
          <a:stretch>
            <a:fillRect/>
          </a:stretch>
        </p:blipFill>
        <p:spPr>
          <a:xfrm>
            <a:off x="5439353" y="214324"/>
            <a:ext cx="2167466" cy="2167466"/>
          </a:xfrm>
          <a:prstGeom prst="rect">
            <a:avLst/>
          </a:prstGeom>
        </p:spPr>
      </p:pic>
      <p:pic>
        <p:nvPicPr>
          <p:cNvPr id="7" name="Picture 6">
            <a:extLst>
              <a:ext uri="{FF2B5EF4-FFF2-40B4-BE49-F238E27FC236}">
                <a16:creationId xmlns:a16="http://schemas.microsoft.com/office/drawing/2014/main" id="{B8A5CE86-F3B0-5549-A11E-913CD02C84CA}"/>
              </a:ext>
            </a:extLst>
          </p:cNvPr>
          <p:cNvPicPr>
            <a:picLocks noChangeAspect="1"/>
          </p:cNvPicPr>
          <p:nvPr/>
        </p:nvPicPr>
        <p:blipFill>
          <a:blip r:embed="rId5"/>
          <a:stretch>
            <a:fillRect/>
          </a:stretch>
        </p:blipFill>
        <p:spPr>
          <a:xfrm>
            <a:off x="8534400" y="1188243"/>
            <a:ext cx="1270000" cy="1270000"/>
          </a:xfrm>
          <a:prstGeom prst="rect">
            <a:avLst/>
          </a:prstGeom>
        </p:spPr>
      </p:pic>
      <p:sp>
        <p:nvSpPr>
          <p:cNvPr id="8" name="TextBox 7">
            <a:extLst>
              <a:ext uri="{FF2B5EF4-FFF2-40B4-BE49-F238E27FC236}">
                <a16:creationId xmlns:a16="http://schemas.microsoft.com/office/drawing/2014/main" id="{255E974A-6505-4047-8C0C-0B1F4557C2B6}"/>
              </a:ext>
            </a:extLst>
          </p:cNvPr>
          <p:cNvSpPr txBox="1"/>
          <p:nvPr/>
        </p:nvSpPr>
        <p:spPr>
          <a:xfrm>
            <a:off x="9008533" y="3429000"/>
            <a:ext cx="2167467" cy="923330"/>
          </a:xfrm>
          <a:prstGeom prst="rect">
            <a:avLst/>
          </a:prstGeom>
          <a:noFill/>
        </p:spPr>
        <p:txBody>
          <a:bodyPr wrap="square" rtlCol="0">
            <a:spAutoFit/>
          </a:bodyPr>
          <a:lstStyle/>
          <a:p>
            <a:r>
              <a:rPr lang="en-US" dirty="0"/>
              <a:t>2019 Charlotte Huck Award for Older Readers from NCTE</a:t>
            </a:r>
          </a:p>
        </p:txBody>
      </p:sp>
      <p:sp>
        <p:nvSpPr>
          <p:cNvPr id="9" name="TextBox 8">
            <a:extLst>
              <a:ext uri="{FF2B5EF4-FFF2-40B4-BE49-F238E27FC236}">
                <a16:creationId xmlns:a16="http://schemas.microsoft.com/office/drawing/2014/main" id="{4F6E92A3-3584-6D44-B5DC-D19299B96DAC}"/>
              </a:ext>
            </a:extLst>
          </p:cNvPr>
          <p:cNvSpPr txBox="1"/>
          <p:nvPr/>
        </p:nvSpPr>
        <p:spPr>
          <a:xfrm>
            <a:off x="6096000" y="3960690"/>
            <a:ext cx="2438400" cy="1200329"/>
          </a:xfrm>
          <a:prstGeom prst="rect">
            <a:avLst/>
          </a:prstGeom>
          <a:noFill/>
        </p:spPr>
        <p:txBody>
          <a:bodyPr wrap="square" rtlCol="0">
            <a:spAutoFit/>
          </a:bodyPr>
          <a:lstStyle/>
          <a:p>
            <a:r>
              <a:rPr lang="en-US" dirty="0"/>
              <a:t>2019 Sydney Taylor Award for Older readers from Association of Jewish Librarians</a:t>
            </a:r>
          </a:p>
        </p:txBody>
      </p:sp>
      <p:pic>
        <p:nvPicPr>
          <p:cNvPr id="10" name="Picture 9">
            <a:extLst>
              <a:ext uri="{FF2B5EF4-FFF2-40B4-BE49-F238E27FC236}">
                <a16:creationId xmlns:a16="http://schemas.microsoft.com/office/drawing/2014/main" id="{4B1BFD4F-DE21-B64D-891E-A77C08508D29}"/>
              </a:ext>
            </a:extLst>
          </p:cNvPr>
          <p:cNvPicPr>
            <a:picLocks noChangeAspect="1"/>
          </p:cNvPicPr>
          <p:nvPr/>
        </p:nvPicPr>
        <p:blipFill>
          <a:blip r:embed="rId6"/>
          <a:stretch>
            <a:fillRect/>
          </a:stretch>
        </p:blipFill>
        <p:spPr>
          <a:xfrm>
            <a:off x="10184102" y="5215779"/>
            <a:ext cx="1270000" cy="1244600"/>
          </a:xfrm>
          <a:prstGeom prst="rect">
            <a:avLst/>
          </a:prstGeom>
        </p:spPr>
      </p:pic>
      <p:pic>
        <p:nvPicPr>
          <p:cNvPr id="4" name="Picture 3">
            <a:extLst>
              <a:ext uri="{FF2B5EF4-FFF2-40B4-BE49-F238E27FC236}">
                <a16:creationId xmlns:a16="http://schemas.microsoft.com/office/drawing/2014/main" id="{6F429C6A-0225-6249-AF4D-45895FF08141}"/>
              </a:ext>
            </a:extLst>
          </p:cNvPr>
          <p:cNvPicPr>
            <a:picLocks noChangeAspect="1"/>
          </p:cNvPicPr>
          <p:nvPr/>
        </p:nvPicPr>
        <p:blipFill>
          <a:blip r:embed="rId7"/>
          <a:stretch>
            <a:fillRect/>
          </a:stretch>
        </p:blipFill>
        <p:spPr>
          <a:xfrm>
            <a:off x="706668" y="1580487"/>
            <a:ext cx="3338207" cy="4681888"/>
          </a:xfrm>
          <a:prstGeom prst="rect">
            <a:avLst/>
          </a:prstGeom>
        </p:spPr>
      </p:pic>
      <p:sp>
        <p:nvSpPr>
          <p:cNvPr id="5" name="TextBox 4">
            <a:extLst>
              <a:ext uri="{FF2B5EF4-FFF2-40B4-BE49-F238E27FC236}">
                <a16:creationId xmlns:a16="http://schemas.microsoft.com/office/drawing/2014/main" id="{0889090D-79E3-064A-8078-78C9D78D04D7}"/>
              </a:ext>
            </a:extLst>
          </p:cNvPr>
          <p:cNvSpPr txBox="1"/>
          <p:nvPr/>
        </p:nvSpPr>
        <p:spPr>
          <a:xfrm>
            <a:off x="4310743" y="5161019"/>
            <a:ext cx="1175657" cy="1200329"/>
          </a:xfrm>
          <a:prstGeom prst="rect">
            <a:avLst/>
          </a:prstGeom>
          <a:noFill/>
        </p:spPr>
        <p:txBody>
          <a:bodyPr wrap="square" rtlCol="0">
            <a:spAutoFit/>
          </a:bodyPr>
          <a:lstStyle/>
          <a:p>
            <a:r>
              <a:rPr lang="en-US" dirty="0">
                <a:hlinkClick r:id="rId8"/>
              </a:rPr>
              <a:t>Educator's guide at Random House</a:t>
            </a:r>
            <a:endParaRPr lang="en-US" dirty="0"/>
          </a:p>
        </p:txBody>
      </p:sp>
      <p:sp>
        <p:nvSpPr>
          <p:cNvPr id="11" name="TextBox 10">
            <a:extLst>
              <a:ext uri="{FF2B5EF4-FFF2-40B4-BE49-F238E27FC236}">
                <a16:creationId xmlns:a16="http://schemas.microsoft.com/office/drawing/2014/main" id="{9A3E7936-9AE7-B447-BE15-02F0E653C180}"/>
              </a:ext>
            </a:extLst>
          </p:cNvPr>
          <p:cNvSpPr txBox="1"/>
          <p:nvPr/>
        </p:nvSpPr>
        <p:spPr>
          <a:xfrm>
            <a:off x="4637314" y="3200400"/>
            <a:ext cx="1178805" cy="1477328"/>
          </a:xfrm>
          <a:prstGeom prst="rect">
            <a:avLst/>
          </a:prstGeom>
          <a:noFill/>
        </p:spPr>
        <p:txBody>
          <a:bodyPr wrap="square" rtlCol="0">
            <a:spAutoFit/>
          </a:bodyPr>
          <a:lstStyle/>
          <a:p>
            <a:r>
              <a:rPr lang="en-US" dirty="0">
                <a:hlinkClick r:id="rId9"/>
              </a:rPr>
              <a:t>One minute book trailer in YouTube</a:t>
            </a:r>
            <a:endParaRPr lang="en-US" dirty="0"/>
          </a:p>
        </p:txBody>
      </p:sp>
    </p:spTree>
    <p:extLst>
      <p:ext uri="{BB962C8B-B14F-4D97-AF65-F5344CB8AC3E}">
        <p14:creationId xmlns:p14="http://schemas.microsoft.com/office/powerpoint/2010/main" val="240059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5374-70EE-F144-9147-1493C9429CC5}"/>
              </a:ext>
            </a:extLst>
          </p:cNvPr>
          <p:cNvSpPr>
            <a:spLocks noGrp="1"/>
          </p:cNvSpPr>
          <p:nvPr>
            <p:ph type="title"/>
          </p:nvPr>
        </p:nvSpPr>
        <p:spPr/>
        <p:txBody>
          <a:bodyPr/>
          <a:lstStyle/>
          <a:p>
            <a:r>
              <a:rPr lang="en-US" dirty="0"/>
              <a:t>Graphic Memoir</a:t>
            </a:r>
          </a:p>
        </p:txBody>
      </p:sp>
      <p:pic>
        <p:nvPicPr>
          <p:cNvPr id="4" name="Picture 3">
            <a:extLst>
              <a:ext uri="{FF2B5EF4-FFF2-40B4-BE49-F238E27FC236}">
                <a16:creationId xmlns:a16="http://schemas.microsoft.com/office/drawing/2014/main" id="{6917B275-F73F-224C-8B06-54054CC6AFE4}"/>
              </a:ext>
            </a:extLst>
          </p:cNvPr>
          <p:cNvPicPr>
            <a:picLocks noChangeAspect="1"/>
          </p:cNvPicPr>
          <p:nvPr/>
        </p:nvPicPr>
        <p:blipFill>
          <a:blip r:embed="rId3"/>
          <a:stretch>
            <a:fillRect/>
          </a:stretch>
        </p:blipFill>
        <p:spPr>
          <a:xfrm>
            <a:off x="582386" y="2013853"/>
            <a:ext cx="2672714" cy="3942254"/>
          </a:xfrm>
          <a:prstGeom prst="rect">
            <a:avLst/>
          </a:prstGeom>
        </p:spPr>
      </p:pic>
      <p:pic>
        <p:nvPicPr>
          <p:cNvPr id="5" name="Picture 4">
            <a:extLst>
              <a:ext uri="{FF2B5EF4-FFF2-40B4-BE49-F238E27FC236}">
                <a16:creationId xmlns:a16="http://schemas.microsoft.com/office/drawing/2014/main" id="{AC1E305A-1472-5546-9669-940AC8700D57}"/>
              </a:ext>
            </a:extLst>
          </p:cNvPr>
          <p:cNvPicPr>
            <a:picLocks noChangeAspect="1"/>
          </p:cNvPicPr>
          <p:nvPr/>
        </p:nvPicPr>
        <p:blipFill>
          <a:blip r:embed="rId4"/>
          <a:stretch>
            <a:fillRect/>
          </a:stretch>
        </p:blipFill>
        <p:spPr>
          <a:xfrm>
            <a:off x="8033656" y="0"/>
            <a:ext cx="3757753" cy="5364843"/>
          </a:xfrm>
          <a:prstGeom prst="rect">
            <a:avLst/>
          </a:prstGeom>
        </p:spPr>
      </p:pic>
      <p:pic>
        <p:nvPicPr>
          <p:cNvPr id="6" name="Picture 5">
            <a:extLst>
              <a:ext uri="{FF2B5EF4-FFF2-40B4-BE49-F238E27FC236}">
                <a16:creationId xmlns:a16="http://schemas.microsoft.com/office/drawing/2014/main" id="{BBD7B73B-0E16-0047-99FE-50FA7F876B3F}"/>
              </a:ext>
            </a:extLst>
          </p:cNvPr>
          <p:cNvPicPr>
            <a:picLocks noChangeAspect="1"/>
          </p:cNvPicPr>
          <p:nvPr/>
        </p:nvPicPr>
        <p:blipFill>
          <a:blip r:embed="rId5"/>
          <a:stretch>
            <a:fillRect/>
          </a:stretch>
        </p:blipFill>
        <p:spPr>
          <a:xfrm>
            <a:off x="4682599" y="515032"/>
            <a:ext cx="2826801" cy="4106862"/>
          </a:xfrm>
          <a:prstGeom prst="rect">
            <a:avLst/>
          </a:prstGeom>
        </p:spPr>
      </p:pic>
      <p:sp>
        <p:nvSpPr>
          <p:cNvPr id="7" name="TextBox 6">
            <a:extLst>
              <a:ext uri="{FF2B5EF4-FFF2-40B4-BE49-F238E27FC236}">
                <a16:creationId xmlns:a16="http://schemas.microsoft.com/office/drawing/2014/main" id="{B7A3F1A2-7404-5A4C-8A08-02638B84C1E6}"/>
              </a:ext>
            </a:extLst>
          </p:cNvPr>
          <p:cNvSpPr txBox="1"/>
          <p:nvPr/>
        </p:nvSpPr>
        <p:spPr>
          <a:xfrm>
            <a:off x="3793048" y="6158302"/>
            <a:ext cx="2612572" cy="369332"/>
          </a:xfrm>
          <a:prstGeom prst="rect">
            <a:avLst/>
          </a:prstGeom>
          <a:noFill/>
        </p:spPr>
        <p:txBody>
          <a:bodyPr wrap="square" rtlCol="0">
            <a:spAutoFit/>
          </a:bodyPr>
          <a:lstStyle/>
          <a:p>
            <a:r>
              <a:rPr lang="en-US" dirty="0">
                <a:hlinkClick r:id="rId6"/>
              </a:rPr>
              <a:t>Peek Inside at Macmillan</a:t>
            </a:r>
            <a:endParaRPr lang="en-US" dirty="0"/>
          </a:p>
        </p:txBody>
      </p:sp>
      <p:sp>
        <p:nvSpPr>
          <p:cNvPr id="3" name="TextBox 2">
            <a:extLst>
              <a:ext uri="{FF2B5EF4-FFF2-40B4-BE49-F238E27FC236}">
                <a16:creationId xmlns:a16="http://schemas.microsoft.com/office/drawing/2014/main" id="{51853067-80F0-284A-94E9-B8100C64A7F0}"/>
              </a:ext>
            </a:extLst>
          </p:cNvPr>
          <p:cNvSpPr txBox="1"/>
          <p:nvPr/>
        </p:nvSpPr>
        <p:spPr>
          <a:xfrm>
            <a:off x="8784771" y="5364843"/>
            <a:ext cx="3006638" cy="369332"/>
          </a:xfrm>
          <a:prstGeom prst="rect">
            <a:avLst/>
          </a:prstGeom>
          <a:noFill/>
        </p:spPr>
        <p:txBody>
          <a:bodyPr wrap="square" rtlCol="0">
            <a:spAutoFit/>
          </a:bodyPr>
          <a:lstStyle/>
          <a:p>
            <a:r>
              <a:rPr lang="en-US" dirty="0">
                <a:hlinkClick r:id="rId7"/>
              </a:rPr>
              <a:t>Best Friends Trailer</a:t>
            </a:r>
            <a:endParaRPr lang="en-US" dirty="0"/>
          </a:p>
        </p:txBody>
      </p:sp>
      <p:sp>
        <p:nvSpPr>
          <p:cNvPr id="8" name="TextBox 7">
            <a:extLst>
              <a:ext uri="{FF2B5EF4-FFF2-40B4-BE49-F238E27FC236}">
                <a16:creationId xmlns:a16="http://schemas.microsoft.com/office/drawing/2014/main" id="{6EADC87B-2C8A-7048-9E11-BF85EAF5D93E}"/>
              </a:ext>
            </a:extLst>
          </p:cNvPr>
          <p:cNvSpPr txBox="1"/>
          <p:nvPr/>
        </p:nvSpPr>
        <p:spPr>
          <a:xfrm>
            <a:off x="838200" y="6123543"/>
            <a:ext cx="3010772" cy="369332"/>
          </a:xfrm>
          <a:prstGeom prst="rect">
            <a:avLst/>
          </a:prstGeom>
          <a:noFill/>
        </p:spPr>
        <p:txBody>
          <a:bodyPr wrap="square" rtlCol="0">
            <a:spAutoFit/>
          </a:bodyPr>
          <a:lstStyle/>
          <a:p>
            <a:r>
              <a:rPr lang="en-US" dirty="0">
                <a:hlinkClick r:id="rId8"/>
              </a:rPr>
              <a:t>Guts trailer</a:t>
            </a:r>
            <a:endParaRPr lang="en-US" dirty="0"/>
          </a:p>
        </p:txBody>
      </p:sp>
      <p:sp>
        <p:nvSpPr>
          <p:cNvPr id="9" name="TextBox 8">
            <a:extLst>
              <a:ext uri="{FF2B5EF4-FFF2-40B4-BE49-F238E27FC236}">
                <a16:creationId xmlns:a16="http://schemas.microsoft.com/office/drawing/2014/main" id="{959920CF-313F-BD4C-963B-409297C8B314}"/>
              </a:ext>
            </a:extLst>
          </p:cNvPr>
          <p:cNvSpPr txBox="1"/>
          <p:nvPr/>
        </p:nvSpPr>
        <p:spPr>
          <a:xfrm>
            <a:off x="582386" y="1367522"/>
            <a:ext cx="2569028" cy="646331"/>
          </a:xfrm>
          <a:prstGeom prst="rect">
            <a:avLst/>
          </a:prstGeom>
          <a:noFill/>
        </p:spPr>
        <p:txBody>
          <a:bodyPr wrap="square" rtlCol="0">
            <a:spAutoFit/>
          </a:bodyPr>
          <a:lstStyle/>
          <a:p>
            <a:r>
              <a:rPr lang="en-US" dirty="0">
                <a:hlinkClick r:id="rId9"/>
              </a:rPr>
              <a:t>2 min. Intro by Raina Telgemeier</a:t>
            </a:r>
            <a:endParaRPr lang="en-US" dirty="0"/>
          </a:p>
        </p:txBody>
      </p:sp>
      <p:pic>
        <p:nvPicPr>
          <p:cNvPr id="10" name="Picture 9">
            <a:extLst>
              <a:ext uri="{FF2B5EF4-FFF2-40B4-BE49-F238E27FC236}">
                <a16:creationId xmlns:a16="http://schemas.microsoft.com/office/drawing/2014/main" id="{87E70162-5067-F44E-9C47-101E38C4F7F3}"/>
              </a:ext>
            </a:extLst>
          </p:cNvPr>
          <p:cNvPicPr>
            <a:picLocks noChangeAspect="1"/>
          </p:cNvPicPr>
          <p:nvPr/>
        </p:nvPicPr>
        <p:blipFill>
          <a:blip r:embed="rId10"/>
          <a:stretch>
            <a:fillRect/>
          </a:stretch>
        </p:blipFill>
        <p:spPr>
          <a:xfrm>
            <a:off x="3668228" y="4676422"/>
            <a:ext cx="1927166" cy="1325564"/>
          </a:xfrm>
          <a:prstGeom prst="rect">
            <a:avLst/>
          </a:prstGeom>
        </p:spPr>
      </p:pic>
      <p:sp>
        <p:nvSpPr>
          <p:cNvPr id="11" name="TextBox 10">
            <a:extLst>
              <a:ext uri="{FF2B5EF4-FFF2-40B4-BE49-F238E27FC236}">
                <a16:creationId xmlns:a16="http://schemas.microsoft.com/office/drawing/2014/main" id="{57DD9CCB-76FB-4D4D-9BFA-4172F1066274}"/>
              </a:ext>
            </a:extLst>
          </p:cNvPr>
          <p:cNvSpPr txBox="1"/>
          <p:nvPr/>
        </p:nvSpPr>
        <p:spPr>
          <a:xfrm>
            <a:off x="6095999" y="4676422"/>
            <a:ext cx="1927166" cy="923330"/>
          </a:xfrm>
          <a:prstGeom prst="rect">
            <a:avLst/>
          </a:prstGeom>
          <a:noFill/>
        </p:spPr>
        <p:txBody>
          <a:bodyPr wrap="square" rtlCol="0">
            <a:spAutoFit/>
          </a:bodyPr>
          <a:lstStyle/>
          <a:p>
            <a:r>
              <a:rPr lang="en-US" dirty="0"/>
              <a:t>2020 Asian Pacific Children’s Literature Award</a:t>
            </a:r>
          </a:p>
        </p:txBody>
      </p:sp>
      <p:pic>
        <p:nvPicPr>
          <p:cNvPr id="13" name="Picture 6">
            <a:extLst>
              <a:ext uri="{FF2B5EF4-FFF2-40B4-BE49-F238E27FC236}">
                <a16:creationId xmlns:a16="http://schemas.microsoft.com/office/drawing/2014/main" id="{275F25FE-25D6-DB45-AFE6-E985EE2F35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9112" y="564997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2E58366A-396B-CC4E-9FCF-22BA564474B3}"/>
              </a:ext>
            </a:extLst>
          </p:cNvPr>
          <p:cNvSpPr txBox="1">
            <a:spLocks noChangeArrowheads="1"/>
          </p:cNvSpPr>
          <p:nvPr/>
        </p:nvSpPr>
        <p:spPr bwMode="auto">
          <a:xfrm>
            <a:off x="7517173" y="5907116"/>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Tree>
    <p:extLst>
      <p:ext uri="{BB962C8B-B14F-4D97-AF65-F5344CB8AC3E}">
        <p14:creationId xmlns:p14="http://schemas.microsoft.com/office/powerpoint/2010/main" val="30867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EFC0-AADD-6340-ADC3-1A6EFCD859BC}"/>
              </a:ext>
            </a:extLst>
          </p:cNvPr>
          <p:cNvSpPr>
            <a:spLocks noGrp="1"/>
          </p:cNvSpPr>
          <p:nvPr>
            <p:ph type="title"/>
          </p:nvPr>
        </p:nvSpPr>
        <p:spPr>
          <a:xfrm>
            <a:off x="261257" y="136525"/>
            <a:ext cx="10515600" cy="1325563"/>
          </a:xfrm>
        </p:spPr>
        <p:txBody>
          <a:bodyPr/>
          <a:lstStyle/>
          <a:p>
            <a:r>
              <a:rPr lang="en-US" dirty="0"/>
              <a:t>Historical Fiction</a:t>
            </a:r>
          </a:p>
        </p:txBody>
      </p:sp>
      <p:pic>
        <p:nvPicPr>
          <p:cNvPr id="4" name="Picture 3">
            <a:extLst>
              <a:ext uri="{FF2B5EF4-FFF2-40B4-BE49-F238E27FC236}">
                <a16:creationId xmlns:a16="http://schemas.microsoft.com/office/drawing/2014/main" id="{014AEE67-7448-BA44-A405-523A6E8C78A0}"/>
              </a:ext>
            </a:extLst>
          </p:cNvPr>
          <p:cNvPicPr>
            <a:picLocks noChangeAspect="1"/>
          </p:cNvPicPr>
          <p:nvPr/>
        </p:nvPicPr>
        <p:blipFill>
          <a:blip r:embed="rId3"/>
          <a:stretch>
            <a:fillRect/>
          </a:stretch>
        </p:blipFill>
        <p:spPr>
          <a:xfrm>
            <a:off x="4603750" y="1168400"/>
            <a:ext cx="2984500" cy="4521200"/>
          </a:xfrm>
          <a:prstGeom prst="rect">
            <a:avLst/>
          </a:prstGeom>
        </p:spPr>
      </p:pic>
      <p:sp>
        <p:nvSpPr>
          <p:cNvPr id="5" name="TextBox 4">
            <a:extLst>
              <a:ext uri="{FF2B5EF4-FFF2-40B4-BE49-F238E27FC236}">
                <a16:creationId xmlns:a16="http://schemas.microsoft.com/office/drawing/2014/main" id="{B9086CFE-1DC0-6748-9A92-77CDB24393D7}"/>
              </a:ext>
            </a:extLst>
          </p:cNvPr>
          <p:cNvSpPr txBox="1"/>
          <p:nvPr/>
        </p:nvSpPr>
        <p:spPr>
          <a:xfrm>
            <a:off x="5159829" y="6008914"/>
            <a:ext cx="3069771" cy="646331"/>
          </a:xfrm>
          <a:prstGeom prst="rect">
            <a:avLst/>
          </a:prstGeom>
          <a:noFill/>
        </p:spPr>
        <p:txBody>
          <a:bodyPr wrap="square" rtlCol="0">
            <a:spAutoFit/>
          </a:bodyPr>
          <a:lstStyle/>
          <a:p>
            <a:r>
              <a:rPr lang="en-US" dirty="0">
                <a:hlinkClick r:id="rId4"/>
              </a:rPr>
              <a:t>What Parent's need to know at Common Sense Media</a:t>
            </a:r>
            <a:endParaRPr lang="en-US" dirty="0"/>
          </a:p>
        </p:txBody>
      </p:sp>
      <p:pic>
        <p:nvPicPr>
          <p:cNvPr id="6" name="Picture 5">
            <a:extLst>
              <a:ext uri="{FF2B5EF4-FFF2-40B4-BE49-F238E27FC236}">
                <a16:creationId xmlns:a16="http://schemas.microsoft.com/office/drawing/2014/main" id="{63DB72D1-26F8-3840-8EF8-9210A81567DA}"/>
              </a:ext>
            </a:extLst>
          </p:cNvPr>
          <p:cNvPicPr>
            <a:picLocks noChangeAspect="1"/>
          </p:cNvPicPr>
          <p:nvPr/>
        </p:nvPicPr>
        <p:blipFill>
          <a:blip r:embed="rId5"/>
          <a:stretch>
            <a:fillRect/>
          </a:stretch>
        </p:blipFill>
        <p:spPr>
          <a:xfrm>
            <a:off x="261257" y="1204479"/>
            <a:ext cx="2984500" cy="4242119"/>
          </a:xfrm>
          <a:prstGeom prst="rect">
            <a:avLst/>
          </a:prstGeom>
        </p:spPr>
      </p:pic>
      <p:sp>
        <p:nvSpPr>
          <p:cNvPr id="7" name="TextBox 6">
            <a:extLst>
              <a:ext uri="{FF2B5EF4-FFF2-40B4-BE49-F238E27FC236}">
                <a16:creationId xmlns:a16="http://schemas.microsoft.com/office/drawing/2014/main" id="{DCEE7309-3B7E-2C4D-A816-9E96BA9F5031}"/>
              </a:ext>
            </a:extLst>
          </p:cNvPr>
          <p:cNvSpPr txBox="1"/>
          <p:nvPr/>
        </p:nvSpPr>
        <p:spPr>
          <a:xfrm>
            <a:off x="174171" y="5653521"/>
            <a:ext cx="2984500" cy="646331"/>
          </a:xfrm>
          <a:prstGeom prst="rect">
            <a:avLst/>
          </a:prstGeom>
          <a:noFill/>
        </p:spPr>
        <p:txBody>
          <a:bodyPr wrap="square" rtlCol="0">
            <a:spAutoFit/>
          </a:bodyPr>
          <a:lstStyle/>
          <a:p>
            <a:r>
              <a:rPr lang="en-US" dirty="0">
                <a:hlinkClick r:id="rId6"/>
              </a:rPr>
              <a:t>Discussion Guide at Candlewick</a:t>
            </a:r>
            <a:endParaRPr lang="en-US" dirty="0"/>
          </a:p>
        </p:txBody>
      </p:sp>
      <p:sp>
        <p:nvSpPr>
          <p:cNvPr id="8" name="TextBox 7">
            <a:extLst>
              <a:ext uri="{FF2B5EF4-FFF2-40B4-BE49-F238E27FC236}">
                <a16:creationId xmlns:a16="http://schemas.microsoft.com/office/drawing/2014/main" id="{24AE1A18-21A5-C44A-962E-9965FA0CD259}"/>
              </a:ext>
            </a:extLst>
          </p:cNvPr>
          <p:cNvSpPr txBox="1"/>
          <p:nvPr/>
        </p:nvSpPr>
        <p:spPr>
          <a:xfrm>
            <a:off x="8850086" y="5932806"/>
            <a:ext cx="1926771" cy="923330"/>
          </a:xfrm>
          <a:prstGeom prst="rect">
            <a:avLst/>
          </a:prstGeom>
          <a:noFill/>
        </p:spPr>
        <p:txBody>
          <a:bodyPr wrap="square" rtlCol="0">
            <a:spAutoFit/>
          </a:bodyPr>
          <a:lstStyle/>
          <a:p>
            <a:r>
              <a:rPr lang="en-US" dirty="0">
                <a:hlinkClick r:id="rId7"/>
              </a:rPr>
              <a:t>Kevin Henkes talking about his book </a:t>
            </a:r>
            <a:endParaRPr lang="en-US" dirty="0"/>
          </a:p>
        </p:txBody>
      </p:sp>
      <p:pic>
        <p:nvPicPr>
          <p:cNvPr id="10" name="Picture 9">
            <a:extLst>
              <a:ext uri="{FF2B5EF4-FFF2-40B4-BE49-F238E27FC236}">
                <a16:creationId xmlns:a16="http://schemas.microsoft.com/office/drawing/2014/main" id="{A504D296-297A-7D4D-8CE3-A26F9633F3A7}"/>
              </a:ext>
            </a:extLst>
          </p:cNvPr>
          <p:cNvPicPr>
            <a:picLocks noChangeAspect="1"/>
          </p:cNvPicPr>
          <p:nvPr/>
        </p:nvPicPr>
        <p:blipFill>
          <a:blip r:embed="rId8"/>
          <a:stretch>
            <a:fillRect/>
          </a:stretch>
        </p:blipFill>
        <p:spPr>
          <a:xfrm>
            <a:off x="8093075" y="202755"/>
            <a:ext cx="3022600" cy="4495800"/>
          </a:xfrm>
          <a:prstGeom prst="rect">
            <a:avLst/>
          </a:prstGeom>
        </p:spPr>
      </p:pic>
      <p:sp>
        <p:nvSpPr>
          <p:cNvPr id="11" name="TextBox 10">
            <a:extLst>
              <a:ext uri="{FF2B5EF4-FFF2-40B4-BE49-F238E27FC236}">
                <a16:creationId xmlns:a16="http://schemas.microsoft.com/office/drawing/2014/main" id="{D9173AE6-0191-C542-AFC1-3C42AC87E45C}"/>
              </a:ext>
            </a:extLst>
          </p:cNvPr>
          <p:cNvSpPr txBox="1"/>
          <p:nvPr/>
        </p:nvSpPr>
        <p:spPr>
          <a:xfrm>
            <a:off x="11288486" y="3380808"/>
            <a:ext cx="1121229" cy="2031325"/>
          </a:xfrm>
          <a:prstGeom prst="rect">
            <a:avLst/>
          </a:prstGeom>
          <a:noFill/>
        </p:spPr>
        <p:txBody>
          <a:bodyPr wrap="square" rtlCol="0">
            <a:spAutoFit/>
          </a:bodyPr>
          <a:lstStyle/>
          <a:p>
            <a:r>
              <a:rPr lang="en-US" dirty="0"/>
              <a:t>3</a:t>
            </a:r>
            <a:r>
              <a:rPr lang="en-US" dirty="0">
                <a:hlinkClick r:id="rId7"/>
              </a:rPr>
              <a:t>3 min. Colby Sharp about Sweeping Up The Heart</a:t>
            </a:r>
            <a:endParaRPr lang="en-US" dirty="0"/>
          </a:p>
        </p:txBody>
      </p:sp>
      <p:sp>
        <p:nvSpPr>
          <p:cNvPr id="12" name="TextBox 11">
            <a:extLst>
              <a:ext uri="{FF2B5EF4-FFF2-40B4-BE49-F238E27FC236}">
                <a16:creationId xmlns:a16="http://schemas.microsoft.com/office/drawing/2014/main" id="{84CAB2D3-E8B9-E748-8868-B52F433CC902}"/>
              </a:ext>
            </a:extLst>
          </p:cNvPr>
          <p:cNvSpPr txBox="1"/>
          <p:nvPr/>
        </p:nvSpPr>
        <p:spPr>
          <a:xfrm>
            <a:off x="3640364" y="5523706"/>
            <a:ext cx="1926771" cy="1077218"/>
          </a:xfrm>
          <a:prstGeom prst="rect">
            <a:avLst/>
          </a:prstGeom>
          <a:noFill/>
        </p:spPr>
        <p:txBody>
          <a:bodyPr wrap="square" rtlCol="0">
            <a:spAutoFit/>
          </a:bodyPr>
          <a:lstStyle/>
          <a:p>
            <a:r>
              <a:rPr lang="en-US" sz="3200" dirty="0"/>
              <a:t>April 16, 2019</a:t>
            </a:r>
          </a:p>
        </p:txBody>
      </p:sp>
      <p:pic>
        <p:nvPicPr>
          <p:cNvPr id="13" name="Picture 6">
            <a:extLst>
              <a:ext uri="{FF2B5EF4-FFF2-40B4-BE49-F238E27FC236}">
                <a16:creationId xmlns:a16="http://schemas.microsoft.com/office/drawing/2014/main" id="{9560EEA2-FEA2-6B45-859E-37FF5843D8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5825" y="5612725"/>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D7F49D61-C211-4D42-9A8E-A65A04658EE0}"/>
              </a:ext>
            </a:extLst>
          </p:cNvPr>
          <p:cNvSpPr txBox="1">
            <a:spLocks noChangeArrowheads="1"/>
          </p:cNvSpPr>
          <p:nvPr/>
        </p:nvSpPr>
        <p:spPr bwMode="auto">
          <a:xfrm>
            <a:off x="3289300" y="4308437"/>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Tree>
    <p:extLst>
      <p:ext uri="{BB962C8B-B14F-4D97-AF65-F5344CB8AC3E}">
        <p14:creationId xmlns:p14="http://schemas.microsoft.com/office/powerpoint/2010/main" val="1307435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2002-4EB5-5F43-A1D6-094558702740}"/>
              </a:ext>
            </a:extLst>
          </p:cNvPr>
          <p:cNvSpPr>
            <a:spLocks noGrp="1"/>
          </p:cNvSpPr>
          <p:nvPr>
            <p:ph type="title"/>
          </p:nvPr>
        </p:nvSpPr>
        <p:spPr/>
        <p:txBody>
          <a:bodyPr/>
          <a:lstStyle/>
          <a:p>
            <a:r>
              <a:rPr lang="en-US" dirty="0"/>
              <a:t>Historical Fiction </a:t>
            </a:r>
          </a:p>
        </p:txBody>
      </p:sp>
      <p:pic>
        <p:nvPicPr>
          <p:cNvPr id="4" name="Picture 3">
            <a:extLst>
              <a:ext uri="{FF2B5EF4-FFF2-40B4-BE49-F238E27FC236}">
                <a16:creationId xmlns:a16="http://schemas.microsoft.com/office/drawing/2014/main" id="{96DE41E8-86E0-0646-9AC9-8FC6581A3BF3}"/>
              </a:ext>
            </a:extLst>
          </p:cNvPr>
          <p:cNvPicPr>
            <a:picLocks noChangeAspect="1"/>
          </p:cNvPicPr>
          <p:nvPr/>
        </p:nvPicPr>
        <p:blipFill>
          <a:blip r:embed="rId3"/>
          <a:stretch>
            <a:fillRect/>
          </a:stretch>
        </p:blipFill>
        <p:spPr>
          <a:xfrm>
            <a:off x="1583871" y="1513550"/>
            <a:ext cx="3053443" cy="4641233"/>
          </a:xfrm>
          <a:prstGeom prst="rect">
            <a:avLst/>
          </a:prstGeom>
        </p:spPr>
      </p:pic>
      <p:pic>
        <p:nvPicPr>
          <p:cNvPr id="5" name="Picture 6">
            <a:extLst>
              <a:ext uri="{FF2B5EF4-FFF2-40B4-BE49-F238E27FC236}">
                <a16:creationId xmlns:a16="http://schemas.microsoft.com/office/drawing/2014/main" id="{D6C0B482-3A89-0449-8A42-B31D7F9CF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630" y="4949591"/>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A7A21F3-F493-4548-AC84-F9A2F1F78FAD}"/>
              </a:ext>
            </a:extLst>
          </p:cNvPr>
          <p:cNvSpPr txBox="1"/>
          <p:nvPr/>
        </p:nvSpPr>
        <p:spPr>
          <a:xfrm>
            <a:off x="6760029" y="2579914"/>
            <a:ext cx="2579914" cy="646331"/>
          </a:xfrm>
          <a:prstGeom prst="rect">
            <a:avLst/>
          </a:prstGeom>
          <a:noFill/>
        </p:spPr>
        <p:txBody>
          <a:bodyPr wrap="square" rtlCol="0">
            <a:spAutoFit/>
          </a:bodyPr>
          <a:lstStyle/>
          <a:p>
            <a:pPr marL="285750" indent="-285750">
              <a:buFont typeface="Wingdings" pitchFamily="2" charset="2"/>
              <a:buChar char="ß"/>
            </a:pPr>
            <a:r>
              <a:rPr lang="en-US" dirty="0">
                <a:sym typeface="Wingdings" pitchFamily="2" charset="2"/>
              </a:rPr>
              <a:t>October 1, 2019</a:t>
            </a:r>
          </a:p>
          <a:p>
            <a:pPr marL="285750" indent="-285750">
              <a:buFont typeface="Wingdings" pitchFamily="2" charset="2"/>
              <a:buChar char="ß"/>
            </a:pPr>
            <a:r>
              <a:rPr lang="en-US" dirty="0">
                <a:sym typeface="Wingdings" pitchFamily="2" charset="2"/>
              </a:rPr>
              <a:t>ARC</a:t>
            </a:r>
            <a:endParaRPr lang="en-US" dirty="0"/>
          </a:p>
        </p:txBody>
      </p:sp>
      <p:sp>
        <p:nvSpPr>
          <p:cNvPr id="7" name="TextBox 5">
            <a:extLst>
              <a:ext uri="{FF2B5EF4-FFF2-40B4-BE49-F238E27FC236}">
                <a16:creationId xmlns:a16="http://schemas.microsoft.com/office/drawing/2014/main" id="{7ECAA15B-3E09-854C-93F9-ACF3895B6455}"/>
              </a:ext>
            </a:extLst>
          </p:cNvPr>
          <p:cNvSpPr txBox="1">
            <a:spLocks noChangeArrowheads="1"/>
          </p:cNvSpPr>
          <p:nvPr/>
        </p:nvSpPr>
        <p:spPr bwMode="auto">
          <a:xfrm>
            <a:off x="8049986" y="5136604"/>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
        <p:nvSpPr>
          <p:cNvPr id="3" name="TextBox 2">
            <a:extLst>
              <a:ext uri="{FF2B5EF4-FFF2-40B4-BE49-F238E27FC236}">
                <a16:creationId xmlns:a16="http://schemas.microsoft.com/office/drawing/2014/main" id="{3FEF49B0-2083-7744-A2F9-07DB79C05CD2}"/>
              </a:ext>
            </a:extLst>
          </p:cNvPr>
          <p:cNvSpPr txBox="1"/>
          <p:nvPr/>
        </p:nvSpPr>
        <p:spPr>
          <a:xfrm>
            <a:off x="8425543" y="3429000"/>
            <a:ext cx="2928257" cy="646331"/>
          </a:xfrm>
          <a:prstGeom prst="rect">
            <a:avLst/>
          </a:prstGeom>
          <a:noFill/>
        </p:spPr>
        <p:txBody>
          <a:bodyPr wrap="square" rtlCol="0">
            <a:spAutoFit/>
          </a:bodyPr>
          <a:lstStyle/>
          <a:p>
            <a:r>
              <a:rPr lang="en-US" dirty="0">
                <a:hlinkClick r:id="rId5"/>
              </a:rPr>
              <a:t>2 min 12 sec. trailer on YouTube</a:t>
            </a:r>
            <a:endParaRPr lang="en-US" dirty="0"/>
          </a:p>
        </p:txBody>
      </p:sp>
    </p:spTree>
    <p:extLst>
      <p:ext uri="{BB962C8B-B14F-4D97-AF65-F5344CB8AC3E}">
        <p14:creationId xmlns:p14="http://schemas.microsoft.com/office/powerpoint/2010/main" val="420001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56C2-77F2-4747-85ED-B02E16045C0E}"/>
              </a:ext>
            </a:extLst>
          </p:cNvPr>
          <p:cNvSpPr>
            <a:spLocks noGrp="1"/>
          </p:cNvSpPr>
          <p:nvPr>
            <p:ph type="title"/>
          </p:nvPr>
        </p:nvSpPr>
        <p:spPr/>
        <p:txBody>
          <a:bodyPr/>
          <a:lstStyle/>
          <a:p>
            <a:r>
              <a:rPr lang="en-US" dirty="0"/>
              <a:t>American Indian</a:t>
            </a:r>
          </a:p>
        </p:txBody>
      </p:sp>
      <p:pic>
        <p:nvPicPr>
          <p:cNvPr id="4" name="Picture 6">
            <a:extLst>
              <a:ext uri="{FF2B5EF4-FFF2-40B4-BE49-F238E27FC236}">
                <a16:creationId xmlns:a16="http://schemas.microsoft.com/office/drawing/2014/main" id="{E6ADF534-C388-5D45-A6CF-BDC3565AB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29" y="4898571"/>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9FE9FF5-562B-5546-A1C1-72CA5AD2377A}"/>
              </a:ext>
            </a:extLst>
          </p:cNvPr>
          <p:cNvPicPr>
            <a:picLocks noChangeAspect="1"/>
          </p:cNvPicPr>
          <p:nvPr/>
        </p:nvPicPr>
        <p:blipFill>
          <a:blip r:embed="rId4"/>
          <a:stretch>
            <a:fillRect/>
          </a:stretch>
        </p:blipFill>
        <p:spPr>
          <a:xfrm>
            <a:off x="2806700" y="1690688"/>
            <a:ext cx="2006600" cy="3009900"/>
          </a:xfrm>
          <a:prstGeom prst="rect">
            <a:avLst/>
          </a:prstGeom>
        </p:spPr>
      </p:pic>
      <p:pic>
        <p:nvPicPr>
          <p:cNvPr id="6" name="Picture 6">
            <a:extLst>
              <a:ext uri="{FF2B5EF4-FFF2-40B4-BE49-F238E27FC236}">
                <a16:creationId xmlns:a16="http://schemas.microsoft.com/office/drawing/2014/main" id="{9EB3904B-18EE-D448-A195-B37F077E8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421" y="4933950"/>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8BC9635-204E-7743-83E5-FEB948E6DC35}"/>
              </a:ext>
            </a:extLst>
          </p:cNvPr>
          <p:cNvPicPr>
            <a:picLocks noChangeAspect="1"/>
          </p:cNvPicPr>
          <p:nvPr/>
        </p:nvPicPr>
        <p:blipFill>
          <a:blip r:embed="rId5"/>
          <a:stretch>
            <a:fillRect/>
          </a:stretch>
        </p:blipFill>
        <p:spPr>
          <a:xfrm>
            <a:off x="8171996" y="1186430"/>
            <a:ext cx="1993900" cy="3009900"/>
          </a:xfrm>
          <a:prstGeom prst="rect">
            <a:avLst/>
          </a:prstGeom>
        </p:spPr>
      </p:pic>
      <p:sp>
        <p:nvSpPr>
          <p:cNvPr id="8" name="TextBox 5">
            <a:extLst>
              <a:ext uri="{FF2B5EF4-FFF2-40B4-BE49-F238E27FC236}">
                <a16:creationId xmlns:a16="http://schemas.microsoft.com/office/drawing/2014/main" id="{77DAD25B-E0E1-E243-B147-0EDA1EF09C65}"/>
              </a:ext>
            </a:extLst>
          </p:cNvPr>
          <p:cNvSpPr txBox="1">
            <a:spLocks noChangeArrowheads="1"/>
          </p:cNvSpPr>
          <p:nvPr/>
        </p:nvSpPr>
        <p:spPr bwMode="auto">
          <a:xfrm>
            <a:off x="2460286" y="5470071"/>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
        <p:nvSpPr>
          <p:cNvPr id="3" name="TextBox 2">
            <a:extLst>
              <a:ext uri="{FF2B5EF4-FFF2-40B4-BE49-F238E27FC236}">
                <a16:creationId xmlns:a16="http://schemas.microsoft.com/office/drawing/2014/main" id="{CE086FF9-199C-3948-89BD-14BD7ACE289F}"/>
              </a:ext>
            </a:extLst>
          </p:cNvPr>
          <p:cNvSpPr txBox="1"/>
          <p:nvPr/>
        </p:nvSpPr>
        <p:spPr>
          <a:xfrm>
            <a:off x="838200" y="2579914"/>
            <a:ext cx="1622086" cy="923330"/>
          </a:xfrm>
          <a:prstGeom prst="rect">
            <a:avLst/>
          </a:prstGeom>
          <a:noFill/>
        </p:spPr>
        <p:txBody>
          <a:bodyPr wrap="square" rtlCol="0">
            <a:spAutoFit/>
          </a:bodyPr>
          <a:lstStyle/>
          <a:p>
            <a:r>
              <a:rPr lang="en-US" dirty="0">
                <a:hlinkClick r:id="rId6"/>
              </a:rPr>
              <a:t>Extensive teacher's guide from publisher</a:t>
            </a:r>
            <a:endParaRPr lang="en-US" dirty="0"/>
          </a:p>
        </p:txBody>
      </p:sp>
      <p:sp>
        <p:nvSpPr>
          <p:cNvPr id="9" name="TextBox 8">
            <a:extLst>
              <a:ext uri="{FF2B5EF4-FFF2-40B4-BE49-F238E27FC236}">
                <a16:creationId xmlns:a16="http://schemas.microsoft.com/office/drawing/2014/main" id="{80D263F0-8F91-2743-A331-6B745A88CA2C}"/>
              </a:ext>
            </a:extLst>
          </p:cNvPr>
          <p:cNvSpPr txBox="1"/>
          <p:nvPr/>
        </p:nvSpPr>
        <p:spPr>
          <a:xfrm>
            <a:off x="4310743" y="4933950"/>
            <a:ext cx="1785257" cy="923330"/>
          </a:xfrm>
          <a:prstGeom prst="rect">
            <a:avLst/>
          </a:prstGeom>
          <a:noFill/>
        </p:spPr>
        <p:txBody>
          <a:bodyPr wrap="square" rtlCol="0">
            <a:spAutoFit/>
          </a:bodyPr>
          <a:lstStyle/>
          <a:p>
            <a:r>
              <a:rPr lang="en-US" dirty="0">
                <a:hlinkClick r:id="rId7"/>
              </a:rPr>
              <a:t>teaching ideas at theclassroombookshelf</a:t>
            </a:r>
            <a:endParaRPr lang="en-US" dirty="0"/>
          </a:p>
        </p:txBody>
      </p:sp>
      <p:sp>
        <p:nvSpPr>
          <p:cNvPr id="10" name="TextBox 9">
            <a:extLst>
              <a:ext uri="{FF2B5EF4-FFF2-40B4-BE49-F238E27FC236}">
                <a16:creationId xmlns:a16="http://schemas.microsoft.com/office/drawing/2014/main" id="{425B6A0D-5913-D647-AE27-9A452545B516}"/>
              </a:ext>
            </a:extLst>
          </p:cNvPr>
          <p:cNvSpPr txBox="1"/>
          <p:nvPr/>
        </p:nvSpPr>
        <p:spPr>
          <a:xfrm>
            <a:off x="10646228" y="2967335"/>
            <a:ext cx="1415143" cy="923330"/>
          </a:xfrm>
          <a:prstGeom prst="rect">
            <a:avLst/>
          </a:prstGeom>
          <a:noFill/>
        </p:spPr>
        <p:txBody>
          <a:bodyPr wrap="square" rtlCol="0">
            <a:spAutoFit/>
          </a:bodyPr>
          <a:lstStyle/>
          <a:p>
            <a:r>
              <a:rPr lang="en-US" dirty="0">
                <a:hlinkClick r:id="rId8"/>
              </a:rPr>
              <a:t>Christine Day author website</a:t>
            </a:r>
            <a:endParaRPr lang="en-US" dirty="0"/>
          </a:p>
        </p:txBody>
      </p:sp>
    </p:spTree>
    <p:extLst>
      <p:ext uri="{BB962C8B-B14F-4D97-AF65-F5344CB8AC3E}">
        <p14:creationId xmlns:p14="http://schemas.microsoft.com/office/powerpoint/2010/main" val="1005051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F23637C-FBC6-B846-ADFD-7EA6635224D1}"/>
              </a:ext>
            </a:extLst>
          </p:cNvPr>
          <p:cNvSpPr>
            <a:spLocks noGrp="1"/>
          </p:cNvSpPr>
          <p:nvPr>
            <p:ph type="title"/>
          </p:nvPr>
        </p:nvSpPr>
        <p:spPr/>
        <p:txBody>
          <a:bodyPr/>
          <a:lstStyle/>
          <a:p>
            <a:r>
              <a:rPr lang="en-US" altLang="en-US">
                <a:ea typeface="ＭＳ Ｐゴシック" panose="020B0600070205080204" pitchFamily="34" charset="-128"/>
              </a:rPr>
              <a:t>Novels in verse</a:t>
            </a:r>
          </a:p>
        </p:txBody>
      </p:sp>
      <p:pic>
        <p:nvPicPr>
          <p:cNvPr id="3" name="Picture 2">
            <a:extLst>
              <a:ext uri="{FF2B5EF4-FFF2-40B4-BE49-F238E27FC236}">
                <a16:creationId xmlns:a16="http://schemas.microsoft.com/office/drawing/2014/main" id="{08CB754C-4813-3848-9C36-121508148125}"/>
              </a:ext>
            </a:extLst>
          </p:cNvPr>
          <p:cNvPicPr>
            <a:picLocks noChangeAspect="1"/>
          </p:cNvPicPr>
          <p:nvPr/>
        </p:nvPicPr>
        <p:blipFill>
          <a:blip r:embed="rId3"/>
          <a:stretch>
            <a:fillRect/>
          </a:stretch>
        </p:blipFill>
        <p:spPr>
          <a:xfrm>
            <a:off x="597767" y="1359297"/>
            <a:ext cx="3162300" cy="4773663"/>
          </a:xfrm>
          <a:prstGeom prst="rect">
            <a:avLst/>
          </a:prstGeom>
        </p:spPr>
      </p:pic>
      <p:sp>
        <p:nvSpPr>
          <p:cNvPr id="4" name="TextBox 3">
            <a:extLst>
              <a:ext uri="{FF2B5EF4-FFF2-40B4-BE49-F238E27FC236}">
                <a16:creationId xmlns:a16="http://schemas.microsoft.com/office/drawing/2014/main" id="{1ADF3418-8095-9B4D-B487-16D764614624}"/>
              </a:ext>
            </a:extLst>
          </p:cNvPr>
          <p:cNvSpPr txBox="1"/>
          <p:nvPr/>
        </p:nvSpPr>
        <p:spPr>
          <a:xfrm>
            <a:off x="4520294" y="1625554"/>
            <a:ext cx="1485900" cy="1200329"/>
          </a:xfrm>
          <a:prstGeom prst="rect">
            <a:avLst/>
          </a:prstGeom>
          <a:noFill/>
        </p:spPr>
        <p:txBody>
          <a:bodyPr wrap="square" rtlCol="0">
            <a:spAutoFit/>
          </a:bodyPr>
          <a:lstStyle/>
          <a:p>
            <a:r>
              <a:rPr lang="en-US" dirty="0">
                <a:hlinkClick r:id="rId4"/>
              </a:rPr>
              <a:t>2 min. author interview at teaching books.net</a:t>
            </a:r>
            <a:endParaRPr lang="en-US" dirty="0"/>
          </a:p>
        </p:txBody>
      </p:sp>
      <p:pic>
        <p:nvPicPr>
          <p:cNvPr id="5" name="Picture 4">
            <a:extLst>
              <a:ext uri="{FF2B5EF4-FFF2-40B4-BE49-F238E27FC236}">
                <a16:creationId xmlns:a16="http://schemas.microsoft.com/office/drawing/2014/main" id="{F60E2424-B560-8147-81EA-FADD0FA86ADD}"/>
              </a:ext>
            </a:extLst>
          </p:cNvPr>
          <p:cNvPicPr>
            <a:picLocks noChangeAspect="1"/>
          </p:cNvPicPr>
          <p:nvPr/>
        </p:nvPicPr>
        <p:blipFill>
          <a:blip r:embed="rId5"/>
          <a:stretch>
            <a:fillRect/>
          </a:stretch>
        </p:blipFill>
        <p:spPr>
          <a:xfrm>
            <a:off x="7194552" y="1027905"/>
            <a:ext cx="3162300" cy="4773663"/>
          </a:xfrm>
          <a:prstGeom prst="rect">
            <a:avLst/>
          </a:prstGeom>
        </p:spPr>
      </p:pic>
      <p:pic>
        <p:nvPicPr>
          <p:cNvPr id="7" name="Picture 6">
            <a:extLst>
              <a:ext uri="{FF2B5EF4-FFF2-40B4-BE49-F238E27FC236}">
                <a16:creationId xmlns:a16="http://schemas.microsoft.com/office/drawing/2014/main" id="{7C064EEA-A087-6B48-9E2D-AA9922017792}"/>
              </a:ext>
            </a:extLst>
          </p:cNvPr>
          <p:cNvPicPr>
            <a:picLocks noChangeAspect="1"/>
          </p:cNvPicPr>
          <p:nvPr/>
        </p:nvPicPr>
        <p:blipFill>
          <a:blip r:embed="rId6"/>
          <a:stretch>
            <a:fillRect/>
          </a:stretch>
        </p:blipFill>
        <p:spPr>
          <a:xfrm>
            <a:off x="10356852" y="4587875"/>
            <a:ext cx="1905000" cy="1905000"/>
          </a:xfrm>
          <a:prstGeom prst="rect">
            <a:avLst/>
          </a:prstGeom>
        </p:spPr>
      </p:pic>
      <p:pic>
        <p:nvPicPr>
          <p:cNvPr id="8" name="Picture 7">
            <a:extLst>
              <a:ext uri="{FF2B5EF4-FFF2-40B4-BE49-F238E27FC236}">
                <a16:creationId xmlns:a16="http://schemas.microsoft.com/office/drawing/2014/main" id="{461EDBAE-C8DF-4E4A-9534-C07DD3021E64}"/>
              </a:ext>
            </a:extLst>
          </p:cNvPr>
          <p:cNvPicPr/>
          <p:nvPr/>
        </p:nvPicPr>
        <p:blipFill>
          <a:blip r:embed="rId7"/>
          <a:stretch>
            <a:fillRect/>
          </a:stretch>
        </p:blipFill>
        <p:spPr>
          <a:xfrm>
            <a:off x="4146552" y="4259648"/>
            <a:ext cx="2286000" cy="1955800"/>
          </a:xfrm>
          <a:prstGeom prst="rect">
            <a:avLst/>
          </a:prstGeom>
        </p:spPr>
      </p:pic>
      <p:sp>
        <p:nvSpPr>
          <p:cNvPr id="2" name="TextBox 1">
            <a:extLst>
              <a:ext uri="{FF2B5EF4-FFF2-40B4-BE49-F238E27FC236}">
                <a16:creationId xmlns:a16="http://schemas.microsoft.com/office/drawing/2014/main" id="{C6F58C6C-46C3-A849-AC4D-FB32F3F57F71}"/>
              </a:ext>
            </a:extLst>
          </p:cNvPr>
          <p:cNvSpPr txBox="1"/>
          <p:nvPr/>
        </p:nvSpPr>
        <p:spPr>
          <a:xfrm>
            <a:off x="4146552" y="6215448"/>
            <a:ext cx="2503630" cy="369332"/>
          </a:xfrm>
          <a:prstGeom prst="rect">
            <a:avLst/>
          </a:prstGeom>
          <a:noFill/>
        </p:spPr>
        <p:txBody>
          <a:bodyPr wrap="square" rtlCol="0">
            <a:spAutoFit/>
          </a:bodyPr>
          <a:lstStyle/>
          <a:p>
            <a:r>
              <a:rPr lang="en-US" dirty="0"/>
              <a:t>2020 Walter Honor</a:t>
            </a:r>
          </a:p>
        </p:txBody>
      </p:sp>
      <p:sp>
        <p:nvSpPr>
          <p:cNvPr id="6" name="TextBox 5">
            <a:extLst>
              <a:ext uri="{FF2B5EF4-FFF2-40B4-BE49-F238E27FC236}">
                <a16:creationId xmlns:a16="http://schemas.microsoft.com/office/drawing/2014/main" id="{99C39EC1-04F3-414B-BE00-1AA0EFCA864F}"/>
              </a:ext>
            </a:extLst>
          </p:cNvPr>
          <p:cNvSpPr txBox="1"/>
          <p:nvPr/>
        </p:nvSpPr>
        <p:spPr>
          <a:xfrm>
            <a:off x="597767" y="6215448"/>
            <a:ext cx="2929204" cy="646331"/>
          </a:xfrm>
          <a:prstGeom prst="rect">
            <a:avLst/>
          </a:prstGeom>
          <a:noFill/>
        </p:spPr>
        <p:txBody>
          <a:bodyPr wrap="square" rtlCol="0">
            <a:spAutoFit/>
          </a:bodyPr>
          <a:lstStyle/>
          <a:p>
            <a:r>
              <a:rPr lang="en-US" dirty="0">
                <a:hlinkClick r:id="rId8"/>
              </a:rPr>
              <a:t>www.vocabulary lessons for Other Words...</a:t>
            </a:r>
            <a:endParaRPr lang="en-US" dirty="0"/>
          </a:p>
        </p:txBody>
      </p:sp>
      <p:pic>
        <p:nvPicPr>
          <p:cNvPr id="10" name="Picture 6">
            <a:extLst>
              <a:ext uri="{FF2B5EF4-FFF2-40B4-BE49-F238E27FC236}">
                <a16:creationId xmlns:a16="http://schemas.microsoft.com/office/drawing/2014/main" id="{4A30E21C-FADA-8A46-BDEF-E4F9BB8D89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2910" y="3174628"/>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DC1FB9C2-2466-F24C-B0E4-93CC93049F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87062" y="246665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73A7B757-9E5C-9D4B-8F06-40298A6F5137}"/>
              </a:ext>
            </a:extLst>
          </p:cNvPr>
          <p:cNvSpPr txBox="1">
            <a:spLocks noChangeArrowheads="1"/>
          </p:cNvSpPr>
          <p:nvPr/>
        </p:nvSpPr>
        <p:spPr bwMode="auto">
          <a:xfrm>
            <a:off x="10797950" y="3746128"/>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
        <p:nvSpPr>
          <p:cNvPr id="13" name="TextBox 5">
            <a:extLst>
              <a:ext uri="{FF2B5EF4-FFF2-40B4-BE49-F238E27FC236}">
                <a16:creationId xmlns:a16="http://schemas.microsoft.com/office/drawing/2014/main" id="{4BE27E5D-F4FF-234D-998D-433D7E7C86DB}"/>
              </a:ext>
            </a:extLst>
          </p:cNvPr>
          <p:cNvSpPr txBox="1">
            <a:spLocks noChangeArrowheads="1"/>
          </p:cNvSpPr>
          <p:nvPr/>
        </p:nvSpPr>
        <p:spPr bwMode="auto">
          <a:xfrm>
            <a:off x="5057965" y="3203987"/>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pic>
        <p:nvPicPr>
          <p:cNvPr id="14" name="Picture 13">
            <a:extLst>
              <a:ext uri="{FF2B5EF4-FFF2-40B4-BE49-F238E27FC236}">
                <a16:creationId xmlns:a16="http://schemas.microsoft.com/office/drawing/2014/main" id="{74E2EF0A-E5D4-5E48-B240-75D2B4779F17}"/>
              </a:ext>
            </a:extLst>
          </p:cNvPr>
          <p:cNvPicPr>
            <a:picLocks noChangeAspect="1"/>
          </p:cNvPicPr>
          <p:nvPr/>
        </p:nvPicPr>
        <p:blipFill>
          <a:blip r:embed="rId10"/>
          <a:stretch>
            <a:fillRect/>
          </a:stretch>
        </p:blipFill>
        <p:spPr>
          <a:xfrm>
            <a:off x="10650537" y="523356"/>
            <a:ext cx="1270000" cy="1206500"/>
          </a:xfrm>
          <a:prstGeom prst="rect">
            <a:avLst/>
          </a:prstGeom>
        </p:spPr>
      </p:pic>
    </p:spTree>
    <p:extLst>
      <p:ext uri="{BB962C8B-B14F-4D97-AF65-F5344CB8AC3E}">
        <p14:creationId xmlns:p14="http://schemas.microsoft.com/office/powerpoint/2010/main" val="135801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082-739B-6E41-B777-C5AC71C1D8C2}"/>
              </a:ext>
            </a:extLst>
          </p:cNvPr>
          <p:cNvSpPr>
            <a:spLocks noGrp="1"/>
          </p:cNvSpPr>
          <p:nvPr>
            <p:ph type="title"/>
          </p:nvPr>
        </p:nvSpPr>
        <p:spPr/>
        <p:txBody>
          <a:bodyPr/>
          <a:lstStyle/>
          <a:p>
            <a:r>
              <a:rPr lang="en-US" dirty="0"/>
              <a:t>Likes and Loves from the Literary Lists 2020</a:t>
            </a:r>
            <a:br>
              <a:rPr lang="en-US" dirty="0"/>
            </a:br>
            <a:r>
              <a:rPr lang="en-US" dirty="0"/>
              <a:t>Marcie Haloin Session #148 Thursday Feb. 6</a:t>
            </a:r>
          </a:p>
        </p:txBody>
      </p:sp>
      <p:pic>
        <p:nvPicPr>
          <p:cNvPr id="4" name="Picture 3">
            <a:extLst>
              <a:ext uri="{FF2B5EF4-FFF2-40B4-BE49-F238E27FC236}">
                <a16:creationId xmlns:a16="http://schemas.microsoft.com/office/drawing/2014/main" id="{B5643BF9-C0AC-2743-86CD-B235E09E2959}"/>
              </a:ext>
            </a:extLst>
          </p:cNvPr>
          <p:cNvPicPr>
            <a:picLocks noChangeAspect="1"/>
          </p:cNvPicPr>
          <p:nvPr/>
        </p:nvPicPr>
        <p:blipFill>
          <a:blip r:embed="rId2"/>
          <a:stretch>
            <a:fillRect/>
          </a:stretch>
        </p:blipFill>
        <p:spPr>
          <a:xfrm>
            <a:off x="2797628" y="1690688"/>
            <a:ext cx="4811486" cy="4811486"/>
          </a:xfrm>
          <a:prstGeom prst="rect">
            <a:avLst/>
          </a:prstGeom>
        </p:spPr>
      </p:pic>
    </p:spTree>
    <p:extLst>
      <p:ext uri="{BB962C8B-B14F-4D97-AF65-F5344CB8AC3E}">
        <p14:creationId xmlns:p14="http://schemas.microsoft.com/office/powerpoint/2010/main" val="199117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DB85-2190-C04E-BE10-9E3733E5B2C4}"/>
              </a:ext>
            </a:extLst>
          </p:cNvPr>
          <p:cNvSpPr>
            <a:spLocks noGrp="1"/>
          </p:cNvSpPr>
          <p:nvPr>
            <p:ph type="title"/>
          </p:nvPr>
        </p:nvSpPr>
        <p:spPr/>
        <p:txBody>
          <a:bodyPr/>
          <a:lstStyle/>
          <a:p>
            <a:pPr algn="ctr"/>
            <a:r>
              <a:rPr lang="en-US" dirty="0"/>
              <a:t>Scholastic Acorn Imprint</a:t>
            </a:r>
          </a:p>
        </p:txBody>
      </p:sp>
      <p:pic>
        <p:nvPicPr>
          <p:cNvPr id="5" name="Picture 4">
            <a:extLst>
              <a:ext uri="{FF2B5EF4-FFF2-40B4-BE49-F238E27FC236}">
                <a16:creationId xmlns:a16="http://schemas.microsoft.com/office/drawing/2014/main" id="{5CD2AB50-2BFF-FF40-B00D-7666CFF93CF7}"/>
              </a:ext>
            </a:extLst>
          </p:cNvPr>
          <p:cNvPicPr>
            <a:picLocks noChangeAspect="1"/>
          </p:cNvPicPr>
          <p:nvPr/>
        </p:nvPicPr>
        <p:blipFill>
          <a:blip r:embed="rId3"/>
          <a:stretch>
            <a:fillRect/>
          </a:stretch>
        </p:blipFill>
        <p:spPr>
          <a:xfrm>
            <a:off x="317499" y="1690688"/>
            <a:ext cx="3705092" cy="4728867"/>
          </a:xfrm>
          <a:prstGeom prst="rect">
            <a:avLst/>
          </a:prstGeom>
        </p:spPr>
      </p:pic>
      <p:pic>
        <p:nvPicPr>
          <p:cNvPr id="6" name="Picture 5">
            <a:extLst>
              <a:ext uri="{FF2B5EF4-FFF2-40B4-BE49-F238E27FC236}">
                <a16:creationId xmlns:a16="http://schemas.microsoft.com/office/drawing/2014/main" id="{FBBD4E7D-32EA-C146-A32D-C6D2E051B599}"/>
              </a:ext>
            </a:extLst>
          </p:cNvPr>
          <p:cNvPicPr>
            <a:picLocks noChangeAspect="1"/>
          </p:cNvPicPr>
          <p:nvPr/>
        </p:nvPicPr>
        <p:blipFill>
          <a:blip r:embed="rId4"/>
          <a:stretch>
            <a:fillRect/>
          </a:stretch>
        </p:blipFill>
        <p:spPr>
          <a:xfrm>
            <a:off x="8510451" y="1543553"/>
            <a:ext cx="3086463" cy="3939301"/>
          </a:xfrm>
          <a:prstGeom prst="rect">
            <a:avLst/>
          </a:prstGeom>
        </p:spPr>
      </p:pic>
      <p:sp>
        <p:nvSpPr>
          <p:cNvPr id="3" name="TextBox 2">
            <a:extLst>
              <a:ext uri="{FF2B5EF4-FFF2-40B4-BE49-F238E27FC236}">
                <a16:creationId xmlns:a16="http://schemas.microsoft.com/office/drawing/2014/main" id="{4CC0483E-C95C-A74C-9158-C48BF799F06C}"/>
              </a:ext>
            </a:extLst>
          </p:cNvPr>
          <p:cNvSpPr txBox="1"/>
          <p:nvPr/>
        </p:nvSpPr>
        <p:spPr>
          <a:xfrm>
            <a:off x="7886700" y="5482854"/>
            <a:ext cx="3710214" cy="646331"/>
          </a:xfrm>
          <a:prstGeom prst="rect">
            <a:avLst/>
          </a:prstGeom>
          <a:noFill/>
        </p:spPr>
        <p:txBody>
          <a:bodyPr wrap="square" rtlCol="0">
            <a:spAutoFit/>
          </a:bodyPr>
          <a:lstStyle/>
          <a:p>
            <a:r>
              <a:rPr lang="en-US" dirty="0">
                <a:hlinkClick r:id="rId5"/>
              </a:rPr>
              <a:t>1.5 min. World Read Aloud Day with Jonathan Finske</a:t>
            </a:r>
            <a:endParaRPr lang="en-US" dirty="0"/>
          </a:p>
        </p:txBody>
      </p:sp>
    </p:spTree>
    <p:extLst>
      <p:ext uri="{BB962C8B-B14F-4D97-AF65-F5344CB8AC3E}">
        <p14:creationId xmlns:p14="http://schemas.microsoft.com/office/powerpoint/2010/main" val="286292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5E8C-5492-0042-85B9-A25C37E7A1A6}"/>
              </a:ext>
            </a:extLst>
          </p:cNvPr>
          <p:cNvSpPr>
            <a:spLocks noGrp="1"/>
          </p:cNvSpPr>
          <p:nvPr>
            <p:ph type="title"/>
          </p:nvPr>
        </p:nvSpPr>
        <p:spPr>
          <a:xfrm>
            <a:off x="838200" y="-82437"/>
            <a:ext cx="10515600" cy="1325563"/>
          </a:xfrm>
        </p:spPr>
        <p:txBody>
          <a:bodyPr/>
          <a:lstStyle/>
          <a:p>
            <a:r>
              <a:rPr lang="en-US" dirty="0"/>
              <a:t>Beginning Reader Graphic Series</a:t>
            </a:r>
          </a:p>
        </p:txBody>
      </p:sp>
      <p:pic>
        <p:nvPicPr>
          <p:cNvPr id="4" name="Picture 3">
            <a:extLst>
              <a:ext uri="{FF2B5EF4-FFF2-40B4-BE49-F238E27FC236}">
                <a16:creationId xmlns:a16="http://schemas.microsoft.com/office/drawing/2014/main" id="{11E043D5-E7C6-9141-8EA3-313C1934109F}"/>
              </a:ext>
            </a:extLst>
          </p:cNvPr>
          <p:cNvPicPr>
            <a:picLocks noChangeAspect="1"/>
          </p:cNvPicPr>
          <p:nvPr/>
        </p:nvPicPr>
        <p:blipFill>
          <a:blip r:embed="rId3"/>
          <a:stretch>
            <a:fillRect/>
          </a:stretch>
        </p:blipFill>
        <p:spPr>
          <a:xfrm>
            <a:off x="260207" y="1071563"/>
            <a:ext cx="2834368" cy="4251552"/>
          </a:xfrm>
          <a:prstGeom prst="rect">
            <a:avLst/>
          </a:prstGeom>
        </p:spPr>
      </p:pic>
      <p:pic>
        <p:nvPicPr>
          <p:cNvPr id="6" name="Picture 5">
            <a:extLst>
              <a:ext uri="{FF2B5EF4-FFF2-40B4-BE49-F238E27FC236}">
                <a16:creationId xmlns:a16="http://schemas.microsoft.com/office/drawing/2014/main" id="{97AC8925-DFEE-B348-AC89-0626C0B2D482}"/>
              </a:ext>
            </a:extLst>
          </p:cNvPr>
          <p:cNvPicPr>
            <a:picLocks noChangeAspect="1"/>
          </p:cNvPicPr>
          <p:nvPr/>
        </p:nvPicPr>
        <p:blipFill>
          <a:blip r:embed="rId4"/>
          <a:stretch>
            <a:fillRect/>
          </a:stretch>
        </p:blipFill>
        <p:spPr>
          <a:xfrm>
            <a:off x="4691371" y="1071563"/>
            <a:ext cx="3445486" cy="4714876"/>
          </a:xfrm>
          <a:prstGeom prst="rect">
            <a:avLst/>
          </a:prstGeom>
        </p:spPr>
      </p:pic>
      <p:pic>
        <p:nvPicPr>
          <p:cNvPr id="7" name="Picture 6">
            <a:extLst>
              <a:ext uri="{FF2B5EF4-FFF2-40B4-BE49-F238E27FC236}">
                <a16:creationId xmlns:a16="http://schemas.microsoft.com/office/drawing/2014/main" id="{F5B76860-F805-BA48-8BE9-F80D1F7B269D}"/>
              </a:ext>
            </a:extLst>
          </p:cNvPr>
          <p:cNvPicPr>
            <a:picLocks noChangeAspect="1"/>
          </p:cNvPicPr>
          <p:nvPr/>
        </p:nvPicPr>
        <p:blipFill>
          <a:blip r:embed="rId5"/>
          <a:stretch>
            <a:fillRect/>
          </a:stretch>
        </p:blipFill>
        <p:spPr>
          <a:xfrm>
            <a:off x="8186708" y="934234"/>
            <a:ext cx="3864118" cy="4447381"/>
          </a:xfrm>
          <a:prstGeom prst="rect">
            <a:avLst/>
          </a:prstGeom>
        </p:spPr>
      </p:pic>
      <p:sp>
        <p:nvSpPr>
          <p:cNvPr id="3" name="TextBox 2">
            <a:extLst>
              <a:ext uri="{FF2B5EF4-FFF2-40B4-BE49-F238E27FC236}">
                <a16:creationId xmlns:a16="http://schemas.microsoft.com/office/drawing/2014/main" id="{583F3769-14F6-AA43-A93A-BC9A8F902340}"/>
              </a:ext>
            </a:extLst>
          </p:cNvPr>
          <p:cNvSpPr txBox="1"/>
          <p:nvPr/>
        </p:nvSpPr>
        <p:spPr>
          <a:xfrm>
            <a:off x="2622220" y="5381615"/>
            <a:ext cx="2019300" cy="923330"/>
          </a:xfrm>
          <a:prstGeom prst="rect">
            <a:avLst/>
          </a:prstGeom>
          <a:noFill/>
        </p:spPr>
        <p:txBody>
          <a:bodyPr wrap="square" rtlCol="0">
            <a:spAutoFit/>
          </a:bodyPr>
          <a:lstStyle/>
          <a:p>
            <a:r>
              <a:rPr lang="en-US" dirty="0">
                <a:hlinkClick r:id="rId6"/>
              </a:rPr>
              <a:t>30 min. Cece Bell at 2019 National Book Festival</a:t>
            </a:r>
            <a:endParaRPr lang="en-US" dirty="0"/>
          </a:p>
        </p:txBody>
      </p:sp>
      <p:sp>
        <p:nvSpPr>
          <p:cNvPr id="5" name="TextBox 4">
            <a:extLst>
              <a:ext uri="{FF2B5EF4-FFF2-40B4-BE49-F238E27FC236}">
                <a16:creationId xmlns:a16="http://schemas.microsoft.com/office/drawing/2014/main" id="{483F8760-E736-EA4A-A9F5-4F8A2A8C6186}"/>
              </a:ext>
            </a:extLst>
          </p:cNvPr>
          <p:cNvSpPr txBox="1"/>
          <p:nvPr/>
        </p:nvSpPr>
        <p:spPr>
          <a:xfrm>
            <a:off x="4953000" y="6057899"/>
            <a:ext cx="2473936" cy="646331"/>
          </a:xfrm>
          <a:prstGeom prst="rect">
            <a:avLst/>
          </a:prstGeom>
          <a:noFill/>
        </p:spPr>
        <p:txBody>
          <a:bodyPr wrap="square" rtlCol="0">
            <a:spAutoFit/>
          </a:bodyPr>
          <a:lstStyle/>
          <a:p>
            <a:r>
              <a:rPr lang="en-US" dirty="0"/>
              <a:t>1</a:t>
            </a:r>
            <a:r>
              <a:rPr lang="en-US" dirty="0">
                <a:hlinkClick r:id="rId7"/>
              </a:rPr>
              <a:t>1 min. preview with Drew Daywalt</a:t>
            </a:r>
            <a:endParaRPr lang="en-US" dirty="0"/>
          </a:p>
        </p:txBody>
      </p:sp>
      <p:pic>
        <p:nvPicPr>
          <p:cNvPr id="8" name="Picture 6">
            <a:extLst>
              <a:ext uri="{FF2B5EF4-FFF2-40B4-BE49-F238E27FC236}">
                <a16:creationId xmlns:a16="http://schemas.microsoft.com/office/drawing/2014/main" id="{5DA7D75F-B09D-3045-9032-3379A26BC7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007" y="5544900"/>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207602B-100F-7A47-A786-DB8CC400CF79}"/>
              </a:ext>
            </a:extLst>
          </p:cNvPr>
          <p:cNvPicPr>
            <a:picLocks noChangeAspect="1"/>
          </p:cNvPicPr>
          <p:nvPr/>
        </p:nvPicPr>
        <p:blipFill>
          <a:blip r:embed="rId9"/>
          <a:stretch>
            <a:fillRect/>
          </a:stretch>
        </p:blipFill>
        <p:spPr>
          <a:xfrm>
            <a:off x="3094575" y="2969872"/>
            <a:ext cx="1358900" cy="1371600"/>
          </a:xfrm>
          <a:prstGeom prst="rect">
            <a:avLst/>
          </a:prstGeom>
        </p:spPr>
      </p:pic>
      <p:sp>
        <p:nvSpPr>
          <p:cNvPr id="11" name="TextBox 10">
            <a:extLst>
              <a:ext uri="{FF2B5EF4-FFF2-40B4-BE49-F238E27FC236}">
                <a16:creationId xmlns:a16="http://schemas.microsoft.com/office/drawing/2014/main" id="{3EAA0590-CF6C-BD42-9183-5B3AF11BF8F8}"/>
              </a:ext>
            </a:extLst>
          </p:cNvPr>
          <p:cNvSpPr txBox="1"/>
          <p:nvPr/>
        </p:nvSpPr>
        <p:spPr>
          <a:xfrm>
            <a:off x="3094575" y="4341472"/>
            <a:ext cx="1596796" cy="646331"/>
          </a:xfrm>
          <a:prstGeom prst="rect">
            <a:avLst/>
          </a:prstGeom>
          <a:noFill/>
        </p:spPr>
        <p:txBody>
          <a:bodyPr wrap="square" rtlCol="0">
            <a:spAutoFit/>
          </a:bodyPr>
          <a:lstStyle/>
          <a:p>
            <a:r>
              <a:rPr lang="en-US" dirty="0"/>
              <a:t>2020 Geisel</a:t>
            </a:r>
          </a:p>
          <a:p>
            <a:r>
              <a:rPr lang="en-US" dirty="0"/>
              <a:t>Honor Book</a:t>
            </a:r>
          </a:p>
        </p:txBody>
      </p:sp>
      <p:sp>
        <p:nvSpPr>
          <p:cNvPr id="12" name="TextBox 5">
            <a:extLst>
              <a:ext uri="{FF2B5EF4-FFF2-40B4-BE49-F238E27FC236}">
                <a16:creationId xmlns:a16="http://schemas.microsoft.com/office/drawing/2014/main" id="{C519CE3C-A851-2B4D-A3FA-F54ABE2AA3A5}"/>
              </a:ext>
            </a:extLst>
          </p:cNvPr>
          <p:cNvSpPr txBox="1">
            <a:spLocks noChangeArrowheads="1"/>
          </p:cNvSpPr>
          <p:nvPr/>
        </p:nvSpPr>
        <p:spPr bwMode="auto">
          <a:xfrm>
            <a:off x="1317482" y="5808274"/>
            <a:ext cx="1398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Younger</a:t>
            </a:r>
          </a:p>
        </p:txBody>
      </p:sp>
      <p:sp>
        <p:nvSpPr>
          <p:cNvPr id="9" name="TextBox 8">
            <a:extLst>
              <a:ext uri="{FF2B5EF4-FFF2-40B4-BE49-F238E27FC236}">
                <a16:creationId xmlns:a16="http://schemas.microsoft.com/office/drawing/2014/main" id="{B508D00E-5E93-5048-B84D-7A7388127A3F}"/>
              </a:ext>
            </a:extLst>
          </p:cNvPr>
          <p:cNvSpPr txBox="1"/>
          <p:nvPr/>
        </p:nvSpPr>
        <p:spPr>
          <a:xfrm>
            <a:off x="9078686" y="5544900"/>
            <a:ext cx="2743200" cy="923330"/>
          </a:xfrm>
          <a:prstGeom prst="rect">
            <a:avLst/>
          </a:prstGeom>
          <a:noFill/>
        </p:spPr>
        <p:txBody>
          <a:bodyPr wrap="square" rtlCol="0">
            <a:spAutoFit/>
          </a:bodyPr>
          <a:lstStyle/>
          <a:p>
            <a:r>
              <a:rPr lang="en-US" dirty="0" err="1"/>
              <a:t>Ruzzier</a:t>
            </a:r>
            <a:r>
              <a:rPr lang="en-US" dirty="0"/>
              <a:t> also had a picture book called Good Dog this year</a:t>
            </a:r>
          </a:p>
        </p:txBody>
      </p:sp>
    </p:spTree>
    <p:extLst>
      <p:ext uri="{BB962C8B-B14F-4D97-AF65-F5344CB8AC3E}">
        <p14:creationId xmlns:p14="http://schemas.microsoft.com/office/powerpoint/2010/main" val="2194266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CD02-40AB-2F47-A50A-9DD327916FE9}"/>
              </a:ext>
            </a:extLst>
          </p:cNvPr>
          <p:cNvSpPr>
            <a:spLocks noGrp="1"/>
          </p:cNvSpPr>
          <p:nvPr>
            <p:ph type="title"/>
          </p:nvPr>
        </p:nvSpPr>
        <p:spPr/>
        <p:txBody>
          <a:bodyPr/>
          <a:lstStyle/>
          <a:p>
            <a:r>
              <a:rPr lang="en-US" dirty="0"/>
              <a:t>Mo Willems  Unlimited Squirrels Series</a:t>
            </a:r>
          </a:p>
        </p:txBody>
      </p:sp>
      <p:pic>
        <p:nvPicPr>
          <p:cNvPr id="5" name="Picture 4">
            <a:extLst>
              <a:ext uri="{FF2B5EF4-FFF2-40B4-BE49-F238E27FC236}">
                <a16:creationId xmlns:a16="http://schemas.microsoft.com/office/drawing/2014/main" id="{63A564D5-8F31-A343-B753-C5E90E714800}"/>
              </a:ext>
            </a:extLst>
          </p:cNvPr>
          <p:cNvPicPr>
            <a:picLocks noChangeAspect="1"/>
          </p:cNvPicPr>
          <p:nvPr/>
        </p:nvPicPr>
        <p:blipFill>
          <a:blip r:embed="rId3"/>
          <a:stretch>
            <a:fillRect/>
          </a:stretch>
        </p:blipFill>
        <p:spPr>
          <a:xfrm>
            <a:off x="7067550" y="1690688"/>
            <a:ext cx="3600450" cy="5009322"/>
          </a:xfrm>
          <a:prstGeom prst="rect">
            <a:avLst/>
          </a:prstGeom>
        </p:spPr>
      </p:pic>
      <p:sp>
        <p:nvSpPr>
          <p:cNvPr id="6" name="TextBox 5">
            <a:extLst>
              <a:ext uri="{FF2B5EF4-FFF2-40B4-BE49-F238E27FC236}">
                <a16:creationId xmlns:a16="http://schemas.microsoft.com/office/drawing/2014/main" id="{BCD0DAB9-5608-6044-84DC-5C19FA93CB1E}"/>
              </a:ext>
            </a:extLst>
          </p:cNvPr>
          <p:cNvSpPr txBox="1"/>
          <p:nvPr/>
        </p:nvSpPr>
        <p:spPr>
          <a:xfrm>
            <a:off x="3086100" y="4724400"/>
            <a:ext cx="3009900" cy="830997"/>
          </a:xfrm>
          <a:prstGeom prst="rect">
            <a:avLst/>
          </a:prstGeom>
          <a:noFill/>
        </p:spPr>
        <p:txBody>
          <a:bodyPr wrap="square" rtlCol="0">
            <a:spAutoFit/>
          </a:bodyPr>
          <a:lstStyle/>
          <a:p>
            <a:r>
              <a:rPr lang="en-US" sz="2400" dirty="0"/>
              <a:t>1</a:t>
            </a:r>
            <a:r>
              <a:rPr lang="en-US" sz="2400" dirty="0">
                <a:hlinkClick r:id="rId4"/>
              </a:rPr>
              <a:t>1/2 min. triler to I lots My Tooth</a:t>
            </a:r>
            <a:endParaRPr lang="en-US" sz="2400" dirty="0"/>
          </a:p>
        </p:txBody>
      </p:sp>
      <p:sp>
        <p:nvSpPr>
          <p:cNvPr id="8" name="TextBox 7">
            <a:extLst>
              <a:ext uri="{FF2B5EF4-FFF2-40B4-BE49-F238E27FC236}">
                <a16:creationId xmlns:a16="http://schemas.microsoft.com/office/drawing/2014/main" id="{8976DD2A-5D8D-1547-91D5-F6C8994E0FBF}"/>
              </a:ext>
            </a:extLst>
          </p:cNvPr>
          <p:cNvSpPr txBox="1"/>
          <p:nvPr/>
        </p:nvSpPr>
        <p:spPr>
          <a:xfrm>
            <a:off x="2209800" y="2400300"/>
            <a:ext cx="2381250" cy="646331"/>
          </a:xfrm>
          <a:prstGeom prst="rect">
            <a:avLst/>
          </a:prstGeom>
          <a:noFill/>
        </p:spPr>
        <p:txBody>
          <a:bodyPr wrap="square" rtlCol="0">
            <a:spAutoFit/>
          </a:bodyPr>
          <a:lstStyle/>
          <a:p>
            <a:r>
              <a:rPr lang="en-US" dirty="0">
                <a:hlinkClick r:id="rId5"/>
              </a:rPr>
              <a:t>Pigeon Presents Website</a:t>
            </a:r>
            <a:endParaRPr lang="en-US" dirty="0"/>
          </a:p>
        </p:txBody>
      </p:sp>
    </p:spTree>
    <p:extLst>
      <p:ext uri="{BB962C8B-B14F-4D97-AF65-F5344CB8AC3E}">
        <p14:creationId xmlns:p14="http://schemas.microsoft.com/office/powerpoint/2010/main" val="380616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55EFD98F-84FC-494A-A887-90E0D0215E96}"/>
              </a:ext>
            </a:extLst>
          </p:cNvPr>
          <p:cNvSpPr>
            <a:spLocks noGrp="1"/>
          </p:cNvSpPr>
          <p:nvPr>
            <p:ph type="title"/>
          </p:nvPr>
        </p:nvSpPr>
        <p:spPr>
          <a:xfrm>
            <a:off x="1981200" y="-330200"/>
            <a:ext cx="8229600" cy="1143000"/>
          </a:xfrm>
        </p:spPr>
        <p:txBody>
          <a:bodyPr/>
          <a:lstStyle/>
          <a:p>
            <a:pPr eaLnBrk="1" hangingPunct="1"/>
            <a:r>
              <a:rPr lang="en-US" altLang="en-US">
                <a:ea typeface="ＭＳ Ｐゴシック" panose="020B0600070205080204" pitchFamily="34" charset="-128"/>
              </a:rPr>
              <a:t>Contemporary Realistic Fiction</a:t>
            </a:r>
          </a:p>
        </p:txBody>
      </p:sp>
      <p:pic>
        <p:nvPicPr>
          <p:cNvPr id="4" name="Picture 3">
            <a:extLst>
              <a:ext uri="{FF2B5EF4-FFF2-40B4-BE49-F238E27FC236}">
                <a16:creationId xmlns:a16="http://schemas.microsoft.com/office/drawing/2014/main" id="{A6A4ECF5-8AF3-164E-B57D-D4A13D6DE4D5}"/>
              </a:ext>
            </a:extLst>
          </p:cNvPr>
          <p:cNvPicPr>
            <a:picLocks noChangeAspect="1"/>
          </p:cNvPicPr>
          <p:nvPr/>
        </p:nvPicPr>
        <p:blipFill>
          <a:blip r:embed="rId3"/>
          <a:stretch>
            <a:fillRect/>
          </a:stretch>
        </p:blipFill>
        <p:spPr>
          <a:xfrm>
            <a:off x="1244542" y="835255"/>
            <a:ext cx="3000885" cy="4529999"/>
          </a:xfrm>
          <a:prstGeom prst="rect">
            <a:avLst/>
          </a:prstGeom>
        </p:spPr>
      </p:pic>
      <p:sp>
        <p:nvSpPr>
          <p:cNvPr id="5" name="TextBox 4">
            <a:extLst>
              <a:ext uri="{FF2B5EF4-FFF2-40B4-BE49-F238E27FC236}">
                <a16:creationId xmlns:a16="http://schemas.microsoft.com/office/drawing/2014/main" id="{830004A0-8C68-5D42-877F-956276266BB9}"/>
              </a:ext>
            </a:extLst>
          </p:cNvPr>
          <p:cNvSpPr txBox="1"/>
          <p:nvPr/>
        </p:nvSpPr>
        <p:spPr>
          <a:xfrm>
            <a:off x="1109883" y="5838079"/>
            <a:ext cx="3311932" cy="369332"/>
          </a:xfrm>
          <a:prstGeom prst="rect">
            <a:avLst/>
          </a:prstGeom>
          <a:noFill/>
        </p:spPr>
        <p:txBody>
          <a:bodyPr wrap="none" rtlCol="0">
            <a:spAutoFit/>
          </a:bodyPr>
          <a:lstStyle/>
          <a:p>
            <a:r>
              <a:rPr lang="en-US" dirty="0">
                <a:hlinkClick r:id="rId4"/>
              </a:rPr>
              <a:t>Teache's Guide at Random House</a:t>
            </a:r>
            <a:endParaRPr lang="en-US" dirty="0"/>
          </a:p>
        </p:txBody>
      </p:sp>
      <p:pic>
        <p:nvPicPr>
          <p:cNvPr id="12" name="Picture 11">
            <a:extLst>
              <a:ext uri="{FF2B5EF4-FFF2-40B4-BE49-F238E27FC236}">
                <a16:creationId xmlns:a16="http://schemas.microsoft.com/office/drawing/2014/main" id="{B87CE071-D07E-7349-B472-7F8E902D3DC1}"/>
              </a:ext>
            </a:extLst>
          </p:cNvPr>
          <p:cNvPicPr>
            <a:picLocks noChangeAspect="1"/>
          </p:cNvPicPr>
          <p:nvPr/>
        </p:nvPicPr>
        <p:blipFill>
          <a:blip r:embed="rId5"/>
          <a:stretch>
            <a:fillRect/>
          </a:stretch>
        </p:blipFill>
        <p:spPr>
          <a:xfrm>
            <a:off x="8058150" y="927042"/>
            <a:ext cx="2660489" cy="4043943"/>
          </a:xfrm>
          <a:prstGeom prst="rect">
            <a:avLst/>
          </a:prstGeom>
        </p:spPr>
      </p:pic>
      <p:pic>
        <p:nvPicPr>
          <p:cNvPr id="2" name="Picture 1">
            <a:extLst>
              <a:ext uri="{FF2B5EF4-FFF2-40B4-BE49-F238E27FC236}">
                <a16:creationId xmlns:a16="http://schemas.microsoft.com/office/drawing/2014/main" id="{FCF362F9-8C1B-D144-9CED-B4B50A0D10C3}"/>
              </a:ext>
            </a:extLst>
          </p:cNvPr>
          <p:cNvPicPr>
            <a:picLocks noChangeAspect="1"/>
          </p:cNvPicPr>
          <p:nvPr/>
        </p:nvPicPr>
        <p:blipFill>
          <a:blip r:embed="rId6"/>
          <a:stretch>
            <a:fillRect/>
          </a:stretch>
        </p:blipFill>
        <p:spPr>
          <a:xfrm>
            <a:off x="4595557" y="792477"/>
            <a:ext cx="3000885" cy="4572777"/>
          </a:xfrm>
          <a:prstGeom prst="rect">
            <a:avLst/>
          </a:prstGeom>
        </p:spPr>
      </p:pic>
      <p:sp>
        <p:nvSpPr>
          <p:cNvPr id="3" name="TextBox 2">
            <a:extLst>
              <a:ext uri="{FF2B5EF4-FFF2-40B4-BE49-F238E27FC236}">
                <a16:creationId xmlns:a16="http://schemas.microsoft.com/office/drawing/2014/main" id="{79AA8976-E11D-4944-BBD2-8B320F4AE5A1}"/>
              </a:ext>
            </a:extLst>
          </p:cNvPr>
          <p:cNvSpPr txBox="1"/>
          <p:nvPr/>
        </p:nvSpPr>
        <p:spPr>
          <a:xfrm>
            <a:off x="9105899" y="5501529"/>
            <a:ext cx="2162685" cy="646331"/>
          </a:xfrm>
          <a:prstGeom prst="rect">
            <a:avLst/>
          </a:prstGeom>
          <a:noFill/>
        </p:spPr>
        <p:txBody>
          <a:bodyPr wrap="square" rtlCol="0">
            <a:spAutoFit/>
          </a:bodyPr>
          <a:lstStyle/>
          <a:p>
            <a:r>
              <a:rPr lang="en-US" dirty="0">
                <a:hlinkClick r:id="rId7"/>
              </a:rPr>
              <a:t>5 min. Colby Sharp as a read aloud</a:t>
            </a:r>
            <a:endParaRPr lang="en-US" dirty="0"/>
          </a:p>
        </p:txBody>
      </p:sp>
      <p:sp>
        <p:nvSpPr>
          <p:cNvPr id="6" name="TextBox 5">
            <a:extLst>
              <a:ext uri="{FF2B5EF4-FFF2-40B4-BE49-F238E27FC236}">
                <a16:creationId xmlns:a16="http://schemas.microsoft.com/office/drawing/2014/main" id="{7F2DBA27-0550-144E-8281-49F541F7B9EE}"/>
              </a:ext>
            </a:extLst>
          </p:cNvPr>
          <p:cNvSpPr txBox="1"/>
          <p:nvPr/>
        </p:nvSpPr>
        <p:spPr>
          <a:xfrm>
            <a:off x="4595557" y="5838079"/>
            <a:ext cx="865443" cy="923330"/>
          </a:xfrm>
          <a:prstGeom prst="rect">
            <a:avLst/>
          </a:prstGeom>
          <a:noFill/>
        </p:spPr>
        <p:txBody>
          <a:bodyPr wrap="square" rtlCol="0">
            <a:spAutoFit/>
          </a:bodyPr>
          <a:lstStyle/>
          <a:p>
            <a:r>
              <a:rPr lang="en-US" dirty="0"/>
              <a:t>^</a:t>
            </a:r>
          </a:p>
          <a:p>
            <a:r>
              <a:rPr lang="en-US" dirty="0"/>
              <a:t>Feb. 5, 2019</a:t>
            </a:r>
          </a:p>
        </p:txBody>
      </p:sp>
      <p:sp>
        <p:nvSpPr>
          <p:cNvPr id="8" name="TextBox 7">
            <a:extLst>
              <a:ext uri="{FF2B5EF4-FFF2-40B4-BE49-F238E27FC236}">
                <a16:creationId xmlns:a16="http://schemas.microsoft.com/office/drawing/2014/main" id="{2018E790-06ED-A949-9FA8-505FC31CAF9E}"/>
              </a:ext>
            </a:extLst>
          </p:cNvPr>
          <p:cNvSpPr txBox="1"/>
          <p:nvPr/>
        </p:nvSpPr>
        <p:spPr>
          <a:xfrm>
            <a:off x="10718639" y="2514600"/>
            <a:ext cx="1473361" cy="954107"/>
          </a:xfrm>
          <a:prstGeom prst="rect">
            <a:avLst/>
          </a:prstGeom>
          <a:noFill/>
        </p:spPr>
        <p:txBody>
          <a:bodyPr wrap="square" rtlCol="0">
            <a:spAutoFit/>
          </a:bodyPr>
          <a:lstStyle/>
          <a:p>
            <a:r>
              <a:rPr lang="en-US" sz="2800" dirty="0"/>
              <a:t>May 7, 2019</a:t>
            </a:r>
          </a:p>
        </p:txBody>
      </p:sp>
      <p:pic>
        <p:nvPicPr>
          <p:cNvPr id="10" name="Picture 9">
            <a:extLst>
              <a:ext uri="{FF2B5EF4-FFF2-40B4-BE49-F238E27FC236}">
                <a16:creationId xmlns:a16="http://schemas.microsoft.com/office/drawing/2014/main" id="{1DBF9ED8-4C9A-3D4C-B8A8-F1D17DE876A8}"/>
              </a:ext>
            </a:extLst>
          </p:cNvPr>
          <p:cNvPicPr>
            <a:picLocks noChangeAspect="1"/>
          </p:cNvPicPr>
          <p:nvPr/>
        </p:nvPicPr>
        <p:blipFill>
          <a:blip r:embed="rId8"/>
          <a:stretch>
            <a:fillRect/>
          </a:stretch>
        </p:blipFill>
        <p:spPr>
          <a:xfrm>
            <a:off x="-78446" y="5592851"/>
            <a:ext cx="1143000" cy="1143000"/>
          </a:xfrm>
          <a:prstGeom prst="rect">
            <a:avLst/>
          </a:prstGeom>
        </p:spPr>
      </p:pic>
      <p:sp>
        <p:nvSpPr>
          <p:cNvPr id="7" name="TextBox 6">
            <a:extLst>
              <a:ext uri="{FF2B5EF4-FFF2-40B4-BE49-F238E27FC236}">
                <a16:creationId xmlns:a16="http://schemas.microsoft.com/office/drawing/2014/main" id="{63BECFB5-3D55-7747-8E15-2DE91B0C6B23}"/>
              </a:ext>
            </a:extLst>
          </p:cNvPr>
          <p:cNvSpPr txBox="1"/>
          <p:nvPr/>
        </p:nvSpPr>
        <p:spPr>
          <a:xfrm>
            <a:off x="1338943" y="6299744"/>
            <a:ext cx="2547257" cy="923330"/>
          </a:xfrm>
          <a:prstGeom prst="rect">
            <a:avLst/>
          </a:prstGeom>
          <a:noFill/>
        </p:spPr>
        <p:txBody>
          <a:bodyPr wrap="square" rtlCol="0">
            <a:spAutoFit/>
          </a:bodyPr>
          <a:lstStyle/>
          <a:p>
            <a:r>
              <a:rPr lang="en-US" dirty="0"/>
              <a:t>2020 Schneider Family Honor Book		</a:t>
            </a:r>
          </a:p>
        </p:txBody>
      </p:sp>
      <p:pic>
        <p:nvPicPr>
          <p:cNvPr id="13" name="Picture 12">
            <a:extLst>
              <a:ext uri="{FF2B5EF4-FFF2-40B4-BE49-F238E27FC236}">
                <a16:creationId xmlns:a16="http://schemas.microsoft.com/office/drawing/2014/main" id="{E5869D87-8DBC-2946-AE27-43B3550FCC61}"/>
              </a:ext>
            </a:extLst>
          </p:cNvPr>
          <p:cNvPicPr>
            <a:picLocks noChangeAspect="1"/>
          </p:cNvPicPr>
          <p:nvPr/>
        </p:nvPicPr>
        <p:blipFill>
          <a:blip r:embed="rId9"/>
          <a:stretch>
            <a:fillRect/>
          </a:stretch>
        </p:blipFill>
        <p:spPr>
          <a:xfrm>
            <a:off x="6673249" y="5490689"/>
            <a:ext cx="1846385" cy="1143000"/>
          </a:xfrm>
          <a:prstGeom prst="rect">
            <a:avLst/>
          </a:prstGeom>
        </p:spPr>
      </p:pic>
      <p:sp>
        <p:nvSpPr>
          <p:cNvPr id="9" name="TextBox 8">
            <a:extLst>
              <a:ext uri="{FF2B5EF4-FFF2-40B4-BE49-F238E27FC236}">
                <a16:creationId xmlns:a16="http://schemas.microsoft.com/office/drawing/2014/main" id="{19609328-A193-524B-A5EB-E955171D4159}"/>
              </a:ext>
            </a:extLst>
          </p:cNvPr>
          <p:cNvSpPr txBox="1"/>
          <p:nvPr/>
        </p:nvSpPr>
        <p:spPr>
          <a:xfrm>
            <a:off x="5028278" y="5429566"/>
            <a:ext cx="2156293" cy="646331"/>
          </a:xfrm>
          <a:prstGeom prst="rect">
            <a:avLst/>
          </a:prstGeom>
          <a:noFill/>
        </p:spPr>
        <p:txBody>
          <a:bodyPr wrap="square" rtlCol="0">
            <a:spAutoFit/>
          </a:bodyPr>
          <a:lstStyle/>
          <a:p>
            <a:r>
              <a:rPr lang="en-US" dirty="0"/>
              <a:t>2020 Schneider</a:t>
            </a:r>
          </a:p>
          <a:p>
            <a:r>
              <a:rPr lang="en-US" dirty="0" err="1"/>
              <a:t>Familh</a:t>
            </a:r>
            <a:r>
              <a:rPr lang="en-US" dirty="0"/>
              <a:t> Book Medal</a:t>
            </a:r>
          </a:p>
        </p:txBody>
      </p:sp>
      <p:pic>
        <p:nvPicPr>
          <p:cNvPr id="14" name="Picture 6">
            <a:extLst>
              <a:ext uri="{FF2B5EF4-FFF2-40B4-BE49-F238E27FC236}">
                <a16:creationId xmlns:a16="http://schemas.microsoft.com/office/drawing/2014/main" id="{2E771750-3B25-9B48-929F-72BA7BA224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88" y="299165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110B3D3E-6F6C-734F-A99F-3E2267E0B7B0}"/>
              </a:ext>
            </a:extLst>
          </p:cNvPr>
          <p:cNvSpPr txBox="1">
            <a:spLocks noChangeArrowheads="1"/>
          </p:cNvSpPr>
          <p:nvPr/>
        </p:nvSpPr>
        <p:spPr bwMode="auto">
          <a:xfrm>
            <a:off x="30035" y="4176526"/>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Tree>
    <p:extLst>
      <p:ext uri="{BB962C8B-B14F-4D97-AF65-F5344CB8AC3E}">
        <p14:creationId xmlns:p14="http://schemas.microsoft.com/office/powerpoint/2010/main" val="371506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F626-343D-E649-9751-A54F225C6E81}"/>
              </a:ext>
            </a:extLst>
          </p:cNvPr>
          <p:cNvSpPr>
            <a:spLocks noGrp="1"/>
          </p:cNvSpPr>
          <p:nvPr>
            <p:ph type="title"/>
          </p:nvPr>
        </p:nvSpPr>
        <p:spPr/>
        <p:txBody>
          <a:bodyPr/>
          <a:lstStyle/>
          <a:p>
            <a:pPr algn="ctr"/>
            <a:r>
              <a:rPr lang="en-US" dirty="0"/>
              <a:t>Contemporary Realistic Fiction</a:t>
            </a:r>
          </a:p>
        </p:txBody>
      </p:sp>
      <p:pic>
        <p:nvPicPr>
          <p:cNvPr id="4" name="Picture 3">
            <a:extLst>
              <a:ext uri="{FF2B5EF4-FFF2-40B4-BE49-F238E27FC236}">
                <a16:creationId xmlns:a16="http://schemas.microsoft.com/office/drawing/2014/main" id="{56AD2826-DFF4-2E45-B81A-758603EE79E9}"/>
              </a:ext>
            </a:extLst>
          </p:cNvPr>
          <p:cNvPicPr>
            <a:picLocks noChangeAspect="1"/>
          </p:cNvPicPr>
          <p:nvPr/>
        </p:nvPicPr>
        <p:blipFill>
          <a:blip r:embed="rId3"/>
          <a:stretch>
            <a:fillRect/>
          </a:stretch>
        </p:blipFill>
        <p:spPr>
          <a:xfrm>
            <a:off x="4629150" y="1398426"/>
            <a:ext cx="2616200" cy="3924300"/>
          </a:xfrm>
          <a:prstGeom prst="rect">
            <a:avLst/>
          </a:prstGeom>
        </p:spPr>
      </p:pic>
      <p:pic>
        <p:nvPicPr>
          <p:cNvPr id="5" name="Picture 4">
            <a:extLst>
              <a:ext uri="{FF2B5EF4-FFF2-40B4-BE49-F238E27FC236}">
                <a16:creationId xmlns:a16="http://schemas.microsoft.com/office/drawing/2014/main" id="{73EF3223-87A8-6D43-9676-CE6711998BB6}"/>
              </a:ext>
            </a:extLst>
          </p:cNvPr>
          <p:cNvPicPr>
            <a:picLocks noChangeAspect="1"/>
          </p:cNvPicPr>
          <p:nvPr/>
        </p:nvPicPr>
        <p:blipFill>
          <a:blip r:embed="rId4"/>
          <a:stretch>
            <a:fillRect/>
          </a:stretch>
        </p:blipFill>
        <p:spPr>
          <a:xfrm>
            <a:off x="8720394" y="1187935"/>
            <a:ext cx="3000885" cy="4561345"/>
          </a:xfrm>
          <a:prstGeom prst="rect">
            <a:avLst/>
          </a:prstGeom>
        </p:spPr>
      </p:pic>
      <p:sp>
        <p:nvSpPr>
          <p:cNvPr id="8" name="TextBox 7">
            <a:extLst>
              <a:ext uri="{FF2B5EF4-FFF2-40B4-BE49-F238E27FC236}">
                <a16:creationId xmlns:a16="http://schemas.microsoft.com/office/drawing/2014/main" id="{1FFF4522-253B-FE49-A7A9-07842906E41C}"/>
              </a:ext>
            </a:extLst>
          </p:cNvPr>
          <p:cNvSpPr txBox="1"/>
          <p:nvPr/>
        </p:nvSpPr>
        <p:spPr>
          <a:xfrm>
            <a:off x="266700" y="6137733"/>
            <a:ext cx="3949700" cy="646331"/>
          </a:xfrm>
          <a:prstGeom prst="rect">
            <a:avLst/>
          </a:prstGeom>
          <a:noFill/>
        </p:spPr>
        <p:txBody>
          <a:bodyPr wrap="square" rtlCol="0">
            <a:spAutoFit/>
          </a:bodyPr>
          <a:lstStyle/>
          <a:p>
            <a:r>
              <a:rPr lang="en-US" dirty="0">
                <a:hlinkClick r:id="rId5"/>
              </a:rPr>
              <a:t>Classroom Bookshelf of activities to start year with Because of the Rabbit</a:t>
            </a:r>
            <a:endParaRPr lang="en-US" dirty="0"/>
          </a:p>
        </p:txBody>
      </p:sp>
      <p:sp>
        <p:nvSpPr>
          <p:cNvPr id="9" name="TextBox 8">
            <a:extLst>
              <a:ext uri="{FF2B5EF4-FFF2-40B4-BE49-F238E27FC236}">
                <a16:creationId xmlns:a16="http://schemas.microsoft.com/office/drawing/2014/main" id="{68748720-1A8A-8F4E-86BF-F5B56C7CC64C}"/>
              </a:ext>
            </a:extLst>
          </p:cNvPr>
          <p:cNvSpPr txBox="1"/>
          <p:nvPr/>
        </p:nvSpPr>
        <p:spPr>
          <a:xfrm>
            <a:off x="4191000" y="6110288"/>
            <a:ext cx="2298700" cy="646331"/>
          </a:xfrm>
          <a:prstGeom prst="rect">
            <a:avLst/>
          </a:prstGeom>
          <a:noFill/>
        </p:spPr>
        <p:txBody>
          <a:bodyPr wrap="square" rtlCol="0">
            <a:spAutoFit/>
          </a:bodyPr>
          <a:lstStyle/>
          <a:p>
            <a:r>
              <a:rPr lang="en-US" dirty="0">
                <a:hlinkClick r:id="rId6"/>
              </a:rPr>
              <a:t>2 min. intro by Cynthia Lord</a:t>
            </a:r>
            <a:endParaRPr lang="en-US" dirty="0"/>
          </a:p>
        </p:txBody>
      </p:sp>
      <p:sp>
        <p:nvSpPr>
          <p:cNvPr id="6" name="TextBox 5">
            <a:extLst>
              <a:ext uri="{FF2B5EF4-FFF2-40B4-BE49-F238E27FC236}">
                <a16:creationId xmlns:a16="http://schemas.microsoft.com/office/drawing/2014/main" id="{0E8EE5E7-6E7E-9541-BC8A-E5CD414399A8}"/>
              </a:ext>
            </a:extLst>
          </p:cNvPr>
          <p:cNvSpPr txBox="1"/>
          <p:nvPr/>
        </p:nvSpPr>
        <p:spPr>
          <a:xfrm>
            <a:off x="8263194" y="5749280"/>
            <a:ext cx="3090606" cy="646331"/>
          </a:xfrm>
          <a:prstGeom prst="rect">
            <a:avLst/>
          </a:prstGeom>
          <a:noFill/>
        </p:spPr>
        <p:txBody>
          <a:bodyPr wrap="square" rtlCol="0">
            <a:spAutoFit/>
          </a:bodyPr>
          <a:lstStyle/>
          <a:p>
            <a:r>
              <a:rPr lang="en-US" dirty="0">
                <a:hlinkClick r:id="rId7"/>
              </a:rPr>
              <a:t>2 min. intro with Rodman Philbrock</a:t>
            </a:r>
            <a:endParaRPr lang="en-US" dirty="0"/>
          </a:p>
        </p:txBody>
      </p:sp>
      <p:sp>
        <p:nvSpPr>
          <p:cNvPr id="10" name="TextBox 9">
            <a:extLst>
              <a:ext uri="{FF2B5EF4-FFF2-40B4-BE49-F238E27FC236}">
                <a16:creationId xmlns:a16="http://schemas.microsoft.com/office/drawing/2014/main" id="{8669FA13-2ACB-C147-A3A0-804E5CD5FF61}"/>
              </a:ext>
            </a:extLst>
          </p:cNvPr>
          <p:cNvSpPr txBox="1"/>
          <p:nvPr/>
        </p:nvSpPr>
        <p:spPr>
          <a:xfrm>
            <a:off x="7245350" y="2571750"/>
            <a:ext cx="1475044" cy="1569660"/>
          </a:xfrm>
          <a:prstGeom prst="rect">
            <a:avLst/>
          </a:prstGeom>
          <a:noFill/>
        </p:spPr>
        <p:txBody>
          <a:bodyPr wrap="square" rtlCol="0">
            <a:spAutoFit/>
          </a:bodyPr>
          <a:lstStyle/>
          <a:p>
            <a:r>
              <a:rPr lang="en-US" sz="3200" dirty="0"/>
              <a:t>Sept 3,</a:t>
            </a:r>
          </a:p>
          <a:p>
            <a:r>
              <a:rPr lang="en-US" sz="3200" dirty="0"/>
              <a:t>2019</a:t>
            </a:r>
          </a:p>
          <a:p>
            <a:r>
              <a:rPr lang="en-US" sz="3200" dirty="0"/>
              <a:t>ARC -&gt;</a:t>
            </a:r>
          </a:p>
        </p:txBody>
      </p:sp>
      <p:pic>
        <p:nvPicPr>
          <p:cNvPr id="11" name="Picture 6">
            <a:extLst>
              <a:ext uri="{FF2B5EF4-FFF2-40B4-BE49-F238E27FC236}">
                <a16:creationId xmlns:a16="http://schemas.microsoft.com/office/drawing/2014/main" id="{E5585924-A292-7740-88C6-BA7A716FE6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06081"/>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0855A53-271D-6F46-8257-8D1688726AAE}"/>
              </a:ext>
            </a:extLst>
          </p:cNvPr>
          <p:cNvPicPr>
            <a:picLocks noChangeAspect="1"/>
          </p:cNvPicPr>
          <p:nvPr/>
        </p:nvPicPr>
        <p:blipFill>
          <a:blip r:embed="rId9"/>
          <a:stretch>
            <a:fillRect/>
          </a:stretch>
        </p:blipFill>
        <p:spPr>
          <a:xfrm>
            <a:off x="1168415" y="1527014"/>
            <a:ext cx="3021649" cy="4561344"/>
          </a:xfrm>
          <a:prstGeom prst="rect">
            <a:avLst/>
          </a:prstGeom>
        </p:spPr>
      </p:pic>
      <p:sp>
        <p:nvSpPr>
          <p:cNvPr id="12" name="TextBox 5">
            <a:extLst>
              <a:ext uri="{FF2B5EF4-FFF2-40B4-BE49-F238E27FC236}">
                <a16:creationId xmlns:a16="http://schemas.microsoft.com/office/drawing/2014/main" id="{7BC13E3C-C26D-DD47-B13D-F0B430BD6C79}"/>
              </a:ext>
            </a:extLst>
          </p:cNvPr>
          <p:cNvSpPr txBox="1">
            <a:spLocks noChangeArrowheads="1"/>
          </p:cNvSpPr>
          <p:nvPr/>
        </p:nvSpPr>
        <p:spPr bwMode="auto">
          <a:xfrm>
            <a:off x="30035" y="4176526"/>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Tree>
    <p:extLst>
      <p:ext uri="{BB962C8B-B14F-4D97-AF65-F5344CB8AC3E}">
        <p14:creationId xmlns:p14="http://schemas.microsoft.com/office/powerpoint/2010/main" val="288878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A979-05D0-5444-B378-1F5DFB9BCCDC}"/>
              </a:ext>
            </a:extLst>
          </p:cNvPr>
          <p:cNvSpPr>
            <a:spLocks noGrp="1"/>
          </p:cNvSpPr>
          <p:nvPr>
            <p:ph type="title"/>
          </p:nvPr>
        </p:nvSpPr>
        <p:spPr/>
        <p:txBody>
          <a:bodyPr/>
          <a:lstStyle/>
          <a:p>
            <a:pPr algn="ctr"/>
            <a:r>
              <a:rPr lang="en-US" dirty="0"/>
              <a:t>Contemporary Social/Political</a:t>
            </a:r>
          </a:p>
        </p:txBody>
      </p:sp>
      <p:pic>
        <p:nvPicPr>
          <p:cNvPr id="4" name="Picture 3">
            <a:extLst>
              <a:ext uri="{FF2B5EF4-FFF2-40B4-BE49-F238E27FC236}">
                <a16:creationId xmlns:a16="http://schemas.microsoft.com/office/drawing/2014/main" id="{8DFAC298-43AF-8D4E-A573-57A2B03F0A06}"/>
              </a:ext>
            </a:extLst>
          </p:cNvPr>
          <p:cNvPicPr>
            <a:picLocks noChangeAspect="1"/>
          </p:cNvPicPr>
          <p:nvPr/>
        </p:nvPicPr>
        <p:blipFill>
          <a:blip r:embed="rId3"/>
          <a:stretch>
            <a:fillRect/>
          </a:stretch>
        </p:blipFill>
        <p:spPr>
          <a:xfrm>
            <a:off x="495300" y="1583315"/>
            <a:ext cx="3009900" cy="4575048"/>
          </a:xfrm>
          <a:prstGeom prst="rect">
            <a:avLst/>
          </a:prstGeom>
        </p:spPr>
      </p:pic>
      <p:sp>
        <p:nvSpPr>
          <p:cNvPr id="6" name="TextBox 5">
            <a:extLst>
              <a:ext uri="{FF2B5EF4-FFF2-40B4-BE49-F238E27FC236}">
                <a16:creationId xmlns:a16="http://schemas.microsoft.com/office/drawing/2014/main" id="{5ED8C799-42C6-0E4C-AD28-8511FDC7FD03}"/>
              </a:ext>
            </a:extLst>
          </p:cNvPr>
          <p:cNvSpPr txBox="1"/>
          <p:nvPr/>
        </p:nvSpPr>
        <p:spPr>
          <a:xfrm>
            <a:off x="1638299" y="6169709"/>
            <a:ext cx="2324100" cy="646331"/>
          </a:xfrm>
          <a:prstGeom prst="rect">
            <a:avLst/>
          </a:prstGeom>
          <a:noFill/>
        </p:spPr>
        <p:txBody>
          <a:bodyPr wrap="square" rtlCol="0">
            <a:spAutoFit/>
          </a:bodyPr>
          <a:lstStyle/>
          <a:p>
            <a:r>
              <a:rPr lang="en-US" dirty="0">
                <a:hlinkClick r:id="rId4"/>
              </a:rPr>
              <a:t>Teaching Guide at Balzer &amp; Bray</a:t>
            </a:r>
            <a:endParaRPr lang="en-US" dirty="0"/>
          </a:p>
        </p:txBody>
      </p:sp>
      <p:pic>
        <p:nvPicPr>
          <p:cNvPr id="7" name="Picture 6">
            <a:extLst>
              <a:ext uri="{FF2B5EF4-FFF2-40B4-BE49-F238E27FC236}">
                <a16:creationId xmlns:a16="http://schemas.microsoft.com/office/drawing/2014/main" id="{7BCB050C-58DD-E241-AEFE-748C357413E0}"/>
              </a:ext>
            </a:extLst>
          </p:cNvPr>
          <p:cNvPicPr>
            <a:picLocks noChangeAspect="1"/>
          </p:cNvPicPr>
          <p:nvPr/>
        </p:nvPicPr>
        <p:blipFill>
          <a:blip r:embed="rId5"/>
          <a:stretch>
            <a:fillRect/>
          </a:stretch>
        </p:blipFill>
        <p:spPr>
          <a:xfrm>
            <a:off x="9223990" y="1592263"/>
            <a:ext cx="2660489" cy="4121150"/>
          </a:xfrm>
          <a:prstGeom prst="rect">
            <a:avLst/>
          </a:prstGeom>
        </p:spPr>
      </p:pic>
      <p:sp>
        <p:nvSpPr>
          <p:cNvPr id="9" name="TextBox 8">
            <a:extLst>
              <a:ext uri="{FF2B5EF4-FFF2-40B4-BE49-F238E27FC236}">
                <a16:creationId xmlns:a16="http://schemas.microsoft.com/office/drawing/2014/main" id="{29E23902-72CB-B44F-8E4C-7FCB41C716CA}"/>
              </a:ext>
            </a:extLst>
          </p:cNvPr>
          <p:cNvSpPr txBox="1"/>
          <p:nvPr/>
        </p:nvSpPr>
        <p:spPr>
          <a:xfrm>
            <a:off x="9486900" y="5892580"/>
            <a:ext cx="1714500" cy="646331"/>
          </a:xfrm>
          <a:prstGeom prst="rect">
            <a:avLst/>
          </a:prstGeom>
          <a:noFill/>
        </p:spPr>
        <p:txBody>
          <a:bodyPr wrap="square" rtlCol="0">
            <a:spAutoFit/>
          </a:bodyPr>
          <a:lstStyle/>
          <a:p>
            <a:r>
              <a:rPr lang="en-US" dirty="0">
                <a:hlinkClick r:id="rId6"/>
              </a:rPr>
              <a:t>Teacher’s guide from Macmillan</a:t>
            </a:r>
            <a:endParaRPr lang="en-US" dirty="0"/>
          </a:p>
        </p:txBody>
      </p:sp>
      <p:pic>
        <p:nvPicPr>
          <p:cNvPr id="11" name="Picture 10">
            <a:extLst>
              <a:ext uri="{FF2B5EF4-FFF2-40B4-BE49-F238E27FC236}">
                <a16:creationId xmlns:a16="http://schemas.microsoft.com/office/drawing/2014/main" id="{F2DDE623-9BBD-554A-A7B7-76C427E9787A}"/>
              </a:ext>
            </a:extLst>
          </p:cNvPr>
          <p:cNvPicPr>
            <a:picLocks noChangeAspect="1"/>
          </p:cNvPicPr>
          <p:nvPr/>
        </p:nvPicPr>
        <p:blipFill>
          <a:blip r:embed="rId7"/>
          <a:stretch>
            <a:fillRect/>
          </a:stretch>
        </p:blipFill>
        <p:spPr>
          <a:xfrm>
            <a:off x="4591050" y="1624558"/>
            <a:ext cx="2707731" cy="4088855"/>
          </a:xfrm>
          <a:prstGeom prst="rect">
            <a:avLst/>
          </a:prstGeom>
        </p:spPr>
      </p:pic>
      <p:sp>
        <p:nvSpPr>
          <p:cNvPr id="12" name="TextBox 11">
            <a:extLst>
              <a:ext uri="{FF2B5EF4-FFF2-40B4-BE49-F238E27FC236}">
                <a16:creationId xmlns:a16="http://schemas.microsoft.com/office/drawing/2014/main" id="{FCB033AB-B2B0-A140-BB6A-D963CB72CDF8}"/>
              </a:ext>
            </a:extLst>
          </p:cNvPr>
          <p:cNvSpPr txBox="1"/>
          <p:nvPr/>
        </p:nvSpPr>
        <p:spPr>
          <a:xfrm>
            <a:off x="4591050" y="5892580"/>
            <a:ext cx="3409950" cy="1200329"/>
          </a:xfrm>
          <a:prstGeom prst="rect">
            <a:avLst/>
          </a:prstGeom>
          <a:noFill/>
        </p:spPr>
        <p:txBody>
          <a:bodyPr wrap="square" rtlCol="0">
            <a:spAutoFit/>
          </a:bodyPr>
          <a:lstStyle/>
          <a:p>
            <a:r>
              <a:rPr lang="en-US" dirty="0">
                <a:hlinkClick r:id="rId8"/>
              </a:rPr>
              <a:t>Jason Reynolds "National Ambassador for Children's Literature" reads aloud 1st chapter</a:t>
            </a:r>
            <a:endParaRPr lang="en-US" dirty="0"/>
          </a:p>
        </p:txBody>
      </p:sp>
      <p:pic>
        <p:nvPicPr>
          <p:cNvPr id="10" name="Picture 9">
            <a:extLst>
              <a:ext uri="{FF2B5EF4-FFF2-40B4-BE49-F238E27FC236}">
                <a16:creationId xmlns:a16="http://schemas.microsoft.com/office/drawing/2014/main" id="{E60F3535-1CAF-9346-B1A1-A3423EDC77C0}"/>
              </a:ext>
            </a:extLst>
          </p:cNvPr>
          <p:cNvPicPr/>
          <p:nvPr/>
        </p:nvPicPr>
        <p:blipFill>
          <a:blip r:embed="rId9"/>
          <a:stretch>
            <a:fillRect/>
          </a:stretch>
        </p:blipFill>
        <p:spPr>
          <a:xfrm>
            <a:off x="204460" y="187215"/>
            <a:ext cx="1267480" cy="1158375"/>
          </a:xfrm>
          <a:prstGeom prst="rect">
            <a:avLst/>
          </a:prstGeom>
        </p:spPr>
      </p:pic>
      <p:sp>
        <p:nvSpPr>
          <p:cNvPr id="3" name="TextBox 2">
            <a:extLst>
              <a:ext uri="{FF2B5EF4-FFF2-40B4-BE49-F238E27FC236}">
                <a16:creationId xmlns:a16="http://schemas.microsoft.com/office/drawing/2014/main" id="{A8521683-053F-704C-B76F-8D436C6876D2}"/>
              </a:ext>
            </a:extLst>
          </p:cNvPr>
          <p:cNvSpPr txBox="1"/>
          <p:nvPr/>
        </p:nvSpPr>
        <p:spPr>
          <a:xfrm>
            <a:off x="204460" y="1378868"/>
            <a:ext cx="1939636" cy="646331"/>
          </a:xfrm>
          <a:prstGeom prst="rect">
            <a:avLst/>
          </a:prstGeom>
          <a:noFill/>
        </p:spPr>
        <p:txBody>
          <a:bodyPr wrap="square" rtlCol="0">
            <a:spAutoFit/>
          </a:bodyPr>
          <a:lstStyle/>
          <a:p>
            <a:r>
              <a:rPr lang="en-US" dirty="0"/>
              <a:t>2020 Walter Honor</a:t>
            </a:r>
          </a:p>
        </p:txBody>
      </p:sp>
      <p:pic>
        <p:nvPicPr>
          <p:cNvPr id="13" name="Picture 6">
            <a:extLst>
              <a:ext uri="{FF2B5EF4-FFF2-40B4-BE49-F238E27FC236}">
                <a16:creationId xmlns:a16="http://schemas.microsoft.com/office/drawing/2014/main" id="{89A3D7C4-084D-114C-AFD7-E203180F2B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1156" y="457041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BEE3057C-A29A-3849-902B-1AFD80525624}"/>
              </a:ext>
            </a:extLst>
          </p:cNvPr>
          <p:cNvSpPr txBox="1">
            <a:spLocks noChangeArrowheads="1"/>
          </p:cNvSpPr>
          <p:nvPr/>
        </p:nvSpPr>
        <p:spPr bwMode="auto">
          <a:xfrm>
            <a:off x="7345362" y="5754080"/>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Tree>
    <p:extLst>
      <p:ext uri="{BB962C8B-B14F-4D97-AF65-F5344CB8AC3E}">
        <p14:creationId xmlns:p14="http://schemas.microsoft.com/office/powerpoint/2010/main" val="396515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D3B1-9D3B-D340-890D-3E3A5060DBB5}"/>
              </a:ext>
            </a:extLst>
          </p:cNvPr>
          <p:cNvSpPr>
            <a:spLocks noGrp="1"/>
          </p:cNvSpPr>
          <p:nvPr>
            <p:ph type="title"/>
          </p:nvPr>
        </p:nvSpPr>
        <p:spPr/>
        <p:txBody>
          <a:bodyPr/>
          <a:lstStyle/>
          <a:p>
            <a:r>
              <a:rPr lang="en-US" dirty="0"/>
              <a:t>2019 Global Read Aloud – Pernille </a:t>
            </a:r>
            <a:r>
              <a:rPr lang="en-US" dirty="0" err="1"/>
              <a:t>Ripp</a:t>
            </a:r>
            <a:endParaRPr lang="en-US" dirty="0"/>
          </a:p>
        </p:txBody>
      </p:sp>
      <p:pic>
        <p:nvPicPr>
          <p:cNvPr id="4" name="Picture 3">
            <a:extLst>
              <a:ext uri="{FF2B5EF4-FFF2-40B4-BE49-F238E27FC236}">
                <a16:creationId xmlns:a16="http://schemas.microsoft.com/office/drawing/2014/main" id="{AF079694-C55C-F042-A67B-0F47E8F0B041}"/>
              </a:ext>
            </a:extLst>
          </p:cNvPr>
          <p:cNvPicPr>
            <a:picLocks noChangeAspect="1"/>
          </p:cNvPicPr>
          <p:nvPr/>
        </p:nvPicPr>
        <p:blipFill>
          <a:blip r:embed="rId3"/>
          <a:stretch>
            <a:fillRect/>
          </a:stretch>
        </p:blipFill>
        <p:spPr>
          <a:xfrm rot="10800000" flipH="1" flipV="1">
            <a:off x="1635223" y="1690688"/>
            <a:ext cx="2690230" cy="4165517"/>
          </a:xfrm>
          <a:prstGeom prst="rect">
            <a:avLst/>
          </a:prstGeom>
        </p:spPr>
      </p:pic>
      <p:sp>
        <p:nvSpPr>
          <p:cNvPr id="5" name="TextBox 4">
            <a:extLst>
              <a:ext uri="{FF2B5EF4-FFF2-40B4-BE49-F238E27FC236}">
                <a16:creationId xmlns:a16="http://schemas.microsoft.com/office/drawing/2014/main" id="{809D327C-B332-E94A-81CE-9AB2ADFF4585}"/>
              </a:ext>
            </a:extLst>
          </p:cNvPr>
          <p:cNvSpPr txBox="1"/>
          <p:nvPr/>
        </p:nvSpPr>
        <p:spPr>
          <a:xfrm>
            <a:off x="5524102" y="3429000"/>
            <a:ext cx="1143796" cy="1477328"/>
          </a:xfrm>
          <a:prstGeom prst="rect">
            <a:avLst/>
          </a:prstGeom>
          <a:noFill/>
        </p:spPr>
        <p:txBody>
          <a:bodyPr wrap="square" rtlCol="0">
            <a:spAutoFit/>
          </a:bodyPr>
          <a:lstStyle/>
          <a:p>
            <a:r>
              <a:rPr lang="en-US" dirty="0">
                <a:hlinkClick r:id="rId4"/>
              </a:rPr>
              <a:t>teachingbooks.net author pronunciation guide</a:t>
            </a:r>
            <a:endParaRPr lang="en-US" dirty="0"/>
          </a:p>
        </p:txBody>
      </p:sp>
      <p:sp>
        <p:nvSpPr>
          <p:cNvPr id="6" name="TextBox 5">
            <a:extLst>
              <a:ext uri="{FF2B5EF4-FFF2-40B4-BE49-F238E27FC236}">
                <a16:creationId xmlns:a16="http://schemas.microsoft.com/office/drawing/2014/main" id="{D8B6B9CA-2A12-2C45-BF10-A776650C3CDC}"/>
              </a:ext>
            </a:extLst>
          </p:cNvPr>
          <p:cNvSpPr txBox="1"/>
          <p:nvPr/>
        </p:nvSpPr>
        <p:spPr>
          <a:xfrm>
            <a:off x="7865533" y="2236678"/>
            <a:ext cx="2691245" cy="646331"/>
          </a:xfrm>
          <a:prstGeom prst="rect">
            <a:avLst/>
          </a:prstGeom>
          <a:noFill/>
        </p:spPr>
        <p:txBody>
          <a:bodyPr wrap="square" rtlCol="0">
            <a:spAutoFit/>
          </a:bodyPr>
          <a:lstStyle/>
          <a:p>
            <a:r>
              <a:rPr lang="en-US" dirty="0">
                <a:hlinkClick r:id="rId5"/>
              </a:rPr>
              <a:t>Author Trailer for Bridge Home</a:t>
            </a:r>
            <a:endParaRPr lang="en-US" dirty="0"/>
          </a:p>
        </p:txBody>
      </p:sp>
      <p:sp>
        <p:nvSpPr>
          <p:cNvPr id="7" name="TextBox 6">
            <a:extLst>
              <a:ext uri="{FF2B5EF4-FFF2-40B4-BE49-F238E27FC236}">
                <a16:creationId xmlns:a16="http://schemas.microsoft.com/office/drawing/2014/main" id="{DD4DBDBB-D11B-DF48-83DA-18F477D21FC3}"/>
              </a:ext>
            </a:extLst>
          </p:cNvPr>
          <p:cNvSpPr txBox="1"/>
          <p:nvPr/>
        </p:nvSpPr>
        <p:spPr>
          <a:xfrm>
            <a:off x="7609114" y="3773446"/>
            <a:ext cx="3744686" cy="1077218"/>
          </a:xfrm>
          <a:prstGeom prst="rect">
            <a:avLst/>
          </a:prstGeom>
          <a:noFill/>
        </p:spPr>
        <p:txBody>
          <a:bodyPr wrap="square" rtlCol="0">
            <a:spAutoFit/>
          </a:bodyPr>
          <a:lstStyle/>
          <a:p>
            <a:r>
              <a:rPr lang="en-US" sz="3200" dirty="0"/>
              <a:t>Padma Venkatraman debut novel</a:t>
            </a:r>
          </a:p>
        </p:txBody>
      </p:sp>
      <p:pic>
        <p:nvPicPr>
          <p:cNvPr id="8" name="Picture 7">
            <a:extLst>
              <a:ext uri="{FF2B5EF4-FFF2-40B4-BE49-F238E27FC236}">
                <a16:creationId xmlns:a16="http://schemas.microsoft.com/office/drawing/2014/main" id="{7F4D6D32-47C8-E14B-A2E9-138BDEB71E4F}"/>
              </a:ext>
            </a:extLst>
          </p:cNvPr>
          <p:cNvPicPr/>
          <p:nvPr/>
        </p:nvPicPr>
        <p:blipFill>
          <a:blip r:embed="rId6"/>
          <a:stretch>
            <a:fillRect/>
          </a:stretch>
        </p:blipFill>
        <p:spPr>
          <a:xfrm>
            <a:off x="5122475" y="1496290"/>
            <a:ext cx="1887925" cy="1718287"/>
          </a:xfrm>
          <a:prstGeom prst="rect">
            <a:avLst/>
          </a:prstGeom>
        </p:spPr>
      </p:pic>
      <p:pic>
        <p:nvPicPr>
          <p:cNvPr id="9" name="Picture 6">
            <a:extLst>
              <a:ext uri="{FF2B5EF4-FFF2-40B4-BE49-F238E27FC236}">
                <a16:creationId xmlns:a16="http://schemas.microsoft.com/office/drawing/2014/main" id="{2C99A862-5287-954F-928D-A8382B8F89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4417" y="5169601"/>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a:extLst>
              <a:ext uri="{FF2B5EF4-FFF2-40B4-BE49-F238E27FC236}">
                <a16:creationId xmlns:a16="http://schemas.microsoft.com/office/drawing/2014/main" id="{E367A549-ABB8-7E4A-B3AF-E4C2532BC4AA}"/>
              </a:ext>
            </a:extLst>
          </p:cNvPr>
          <p:cNvSpPr txBox="1">
            <a:spLocks noChangeArrowheads="1"/>
          </p:cNvSpPr>
          <p:nvPr/>
        </p:nvSpPr>
        <p:spPr bwMode="auto">
          <a:xfrm>
            <a:off x="7010400" y="5569545"/>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
        <p:nvSpPr>
          <p:cNvPr id="3" name="TextBox 2">
            <a:extLst>
              <a:ext uri="{FF2B5EF4-FFF2-40B4-BE49-F238E27FC236}">
                <a16:creationId xmlns:a16="http://schemas.microsoft.com/office/drawing/2014/main" id="{9C045B91-17AA-A44D-AAED-FE998C00B937}"/>
              </a:ext>
            </a:extLst>
          </p:cNvPr>
          <p:cNvSpPr txBox="1"/>
          <p:nvPr/>
        </p:nvSpPr>
        <p:spPr>
          <a:xfrm>
            <a:off x="1360600" y="5989435"/>
            <a:ext cx="2107015" cy="646331"/>
          </a:xfrm>
          <a:prstGeom prst="rect">
            <a:avLst/>
          </a:prstGeom>
          <a:noFill/>
        </p:spPr>
        <p:txBody>
          <a:bodyPr wrap="square" rtlCol="0">
            <a:spAutoFit/>
          </a:bodyPr>
          <a:lstStyle/>
          <a:p>
            <a:r>
              <a:rPr lang="en-US" dirty="0"/>
              <a:t>February 5, 2019</a:t>
            </a:r>
          </a:p>
          <a:p>
            <a:endParaRPr lang="en-US" dirty="0"/>
          </a:p>
        </p:txBody>
      </p:sp>
    </p:spTree>
    <p:extLst>
      <p:ext uri="{BB962C8B-B14F-4D97-AF65-F5344CB8AC3E}">
        <p14:creationId xmlns:p14="http://schemas.microsoft.com/office/powerpoint/2010/main" val="331367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8D1B-8E0A-2B4A-84E4-917EFF4D6948}"/>
              </a:ext>
            </a:extLst>
          </p:cNvPr>
          <p:cNvSpPr>
            <a:spLocks noGrp="1"/>
          </p:cNvSpPr>
          <p:nvPr>
            <p:ph type="title"/>
          </p:nvPr>
        </p:nvSpPr>
        <p:spPr/>
        <p:txBody>
          <a:bodyPr/>
          <a:lstStyle/>
          <a:p>
            <a:pPr algn="ctr"/>
            <a:r>
              <a:rPr lang="en-US" dirty="0"/>
              <a:t>Fantasy	</a:t>
            </a:r>
          </a:p>
        </p:txBody>
      </p:sp>
      <p:sp>
        <p:nvSpPr>
          <p:cNvPr id="6" name="TextBox 5">
            <a:extLst>
              <a:ext uri="{FF2B5EF4-FFF2-40B4-BE49-F238E27FC236}">
                <a16:creationId xmlns:a16="http://schemas.microsoft.com/office/drawing/2014/main" id="{C56CA4FA-73AC-C74D-9A46-09008A8F4F4D}"/>
              </a:ext>
            </a:extLst>
          </p:cNvPr>
          <p:cNvSpPr txBox="1"/>
          <p:nvPr/>
        </p:nvSpPr>
        <p:spPr>
          <a:xfrm>
            <a:off x="7814595" y="5479811"/>
            <a:ext cx="4258872" cy="830997"/>
          </a:xfrm>
          <a:prstGeom prst="rect">
            <a:avLst/>
          </a:prstGeom>
          <a:noFill/>
        </p:spPr>
        <p:txBody>
          <a:bodyPr wrap="square" rtlCol="0">
            <a:spAutoFit/>
          </a:bodyPr>
          <a:lstStyle/>
          <a:p>
            <a:r>
              <a:rPr lang="en-US" sz="2400" dirty="0">
                <a:hlinkClick r:id="rId3"/>
              </a:rPr>
              <a:t>One minute book trailer by Harper Collins.</a:t>
            </a:r>
            <a:endParaRPr lang="en-US" sz="2400" dirty="0"/>
          </a:p>
        </p:txBody>
      </p:sp>
      <p:pic>
        <p:nvPicPr>
          <p:cNvPr id="7" name="Picture 6">
            <a:extLst>
              <a:ext uri="{FF2B5EF4-FFF2-40B4-BE49-F238E27FC236}">
                <a16:creationId xmlns:a16="http://schemas.microsoft.com/office/drawing/2014/main" id="{B72A9EFC-19B6-8542-9E23-A79AC6D28C05}"/>
              </a:ext>
            </a:extLst>
          </p:cNvPr>
          <p:cNvPicPr>
            <a:picLocks noChangeAspect="1"/>
          </p:cNvPicPr>
          <p:nvPr/>
        </p:nvPicPr>
        <p:blipFill>
          <a:blip r:embed="rId4"/>
          <a:stretch>
            <a:fillRect/>
          </a:stretch>
        </p:blipFill>
        <p:spPr>
          <a:xfrm>
            <a:off x="838200" y="427345"/>
            <a:ext cx="3269673" cy="4954050"/>
          </a:xfrm>
          <a:prstGeom prst="rect">
            <a:avLst/>
          </a:prstGeom>
        </p:spPr>
      </p:pic>
      <p:sp>
        <p:nvSpPr>
          <p:cNvPr id="11" name="TextBox 10">
            <a:extLst>
              <a:ext uri="{FF2B5EF4-FFF2-40B4-BE49-F238E27FC236}">
                <a16:creationId xmlns:a16="http://schemas.microsoft.com/office/drawing/2014/main" id="{9DECC55E-2B5A-7447-AB8B-DD0427DE440D}"/>
              </a:ext>
            </a:extLst>
          </p:cNvPr>
          <p:cNvSpPr txBox="1"/>
          <p:nvPr/>
        </p:nvSpPr>
        <p:spPr>
          <a:xfrm>
            <a:off x="3297382" y="5643096"/>
            <a:ext cx="3269673" cy="369332"/>
          </a:xfrm>
          <a:prstGeom prst="rect">
            <a:avLst/>
          </a:prstGeom>
          <a:noFill/>
        </p:spPr>
        <p:txBody>
          <a:bodyPr wrap="square" rtlCol="0">
            <a:spAutoFit/>
          </a:bodyPr>
          <a:lstStyle/>
          <a:p>
            <a:r>
              <a:rPr lang="en-US" dirty="0"/>
              <a:t>a</a:t>
            </a:r>
          </a:p>
        </p:txBody>
      </p:sp>
      <p:pic>
        <p:nvPicPr>
          <p:cNvPr id="13" name="Picture 12">
            <a:extLst>
              <a:ext uri="{FF2B5EF4-FFF2-40B4-BE49-F238E27FC236}">
                <a16:creationId xmlns:a16="http://schemas.microsoft.com/office/drawing/2014/main" id="{4FC32A58-F63A-714C-AC8E-F53D72CE3A99}"/>
              </a:ext>
            </a:extLst>
          </p:cNvPr>
          <p:cNvPicPr>
            <a:picLocks noChangeAspect="1"/>
          </p:cNvPicPr>
          <p:nvPr/>
        </p:nvPicPr>
        <p:blipFill>
          <a:blip r:embed="rId5"/>
          <a:stretch>
            <a:fillRect/>
          </a:stretch>
        </p:blipFill>
        <p:spPr>
          <a:xfrm>
            <a:off x="7592292" y="291574"/>
            <a:ext cx="3269673" cy="4954050"/>
          </a:xfrm>
          <a:prstGeom prst="rect">
            <a:avLst/>
          </a:prstGeom>
        </p:spPr>
      </p:pic>
      <p:sp>
        <p:nvSpPr>
          <p:cNvPr id="3" name="TextBox 2">
            <a:extLst>
              <a:ext uri="{FF2B5EF4-FFF2-40B4-BE49-F238E27FC236}">
                <a16:creationId xmlns:a16="http://schemas.microsoft.com/office/drawing/2014/main" id="{C5AAA23F-A241-E740-878B-49A38276F810}"/>
              </a:ext>
            </a:extLst>
          </p:cNvPr>
          <p:cNvSpPr txBox="1"/>
          <p:nvPr/>
        </p:nvSpPr>
        <p:spPr>
          <a:xfrm>
            <a:off x="838200" y="5643096"/>
            <a:ext cx="3269673" cy="646331"/>
          </a:xfrm>
          <a:prstGeom prst="rect">
            <a:avLst/>
          </a:prstGeom>
          <a:noFill/>
        </p:spPr>
        <p:txBody>
          <a:bodyPr wrap="square" rtlCol="0">
            <a:spAutoFit/>
          </a:bodyPr>
          <a:lstStyle/>
          <a:p>
            <a:r>
              <a:rPr lang="en-US" dirty="0">
                <a:hlinkClick r:id="rId6"/>
              </a:rPr>
              <a:t>5 min with Rick Riordan and Carlos Hernandez</a:t>
            </a:r>
            <a:endParaRPr lang="en-US" dirty="0"/>
          </a:p>
        </p:txBody>
      </p:sp>
      <p:sp>
        <p:nvSpPr>
          <p:cNvPr id="4" name="TextBox 3">
            <a:extLst>
              <a:ext uri="{FF2B5EF4-FFF2-40B4-BE49-F238E27FC236}">
                <a16:creationId xmlns:a16="http://schemas.microsoft.com/office/drawing/2014/main" id="{B695A68F-690C-0F44-9B40-E04F9962AEC2}"/>
              </a:ext>
            </a:extLst>
          </p:cNvPr>
          <p:cNvSpPr txBox="1"/>
          <p:nvPr/>
        </p:nvSpPr>
        <p:spPr>
          <a:xfrm>
            <a:off x="4474029" y="4506686"/>
            <a:ext cx="2093026" cy="1477328"/>
          </a:xfrm>
          <a:prstGeom prst="rect">
            <a:avLst/>
          </a:prstGeom>
          <a:noFill/>
        </p:spPr>
        <p:txBody>
          <a:bodyPr wrap="square" rtlCol="0">
            <a:spAutoFit/>
          </a:bodyPr>
          <a:lstStyle/>
          <a:p>
            <a:r>
              <a:rPr lang="en-US" dirty="0"/>
              <a:t>2020 Pura Belpre Award – Portray Affirm and Celebrate Latino Experience</a:t>
            </a:r>
          </a:p>
        </p:txBody>
      </p:sp>
      <p:pic>
        <p:nvPicPr>
          <p:cNvPr id="9" name="Picture 6">
            <a:extLst>
              <a:ext uri="{FF2B5EF4-FFF2-40B4-BE49-F238E27FC236}">
                <a16:creationId xmlns:a16="http://schemas.microsoft.com/office/drawing/2014/main" id="{A27E831F-19DB-284E-A693-BAFBE062A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9992" y="3357096"/>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80D12705-5501-3342-8B94-4F64719ECE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6372" y="2520153"/>
            <a:ext cx="1133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EC271F3E-3387-5441-A015-2564439106F1}"/>
              </a:ext>
            </a:extLst>
          </p:cNvPr>
          <p:cNvSpPr txBox="1">
            <a:spLocks noChangeArrowheads="1"/>
          </p:cNvSpPr>
          <p:nvPr/>
        </p:nvSpPr>
        <p:spPr bwMode="auto">
          <a:xfrm>
            <a:off x="10939992" y="4489042"/>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Middle</a:t>
            </a:r>
          </a:p>
        </p:txBody>
      </p:sp>
      <p:sp>
        <p:nvSpPr>
          <p:cNvPr id="14" name="TextBox 5">
            <a:extLst>
              <a:ext uri="{FF2B5EF4-FFF2-40B4-BE49-F238E27FC236}">
                <a16:creationId xmlns:a16="http://schemas.microsoft.com/office/drawing/2014/main" id="{46C1EECD-8016-AC4B-B263-4DBBCAC262E5}"/>
              </a:ext>
            </a:extLst>
          </p:cNvPr>
          <p:cNvSpPr txBox="1">
            <a:spLocks noChangeArrowheads="1"/>
          </p:cNvSpPr>
          <p:nvPr/>
        </p:nvSpPr>
        <p:spPr bwMode="auto">
          <a:xfrm>
            <a:off x="5301024" y="3554942"/>
            <a:ext cx="1398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2020 ALA Notable Older</a:t>
            </a:r>
          </a:p>
        </p:txBody>
      </p:sp>
    </p:spTree>
    <p:extLst>
      <p:ext uri="{BB962C8B-B14F-4D97-AF65-F5344CB8AC3E}">
        <p14:creationId xmlns:p14="http://schemas.microsoft.com/office/powerpoint/2010/main" val="3979633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14947</TotalTime>
  <Words>2505</Words>
  <Application>Microsoft Macintosh PowerPoint</Application>
  <PresentationFormat>Widescreen</PresentationFormat>
  <Paragraphs>229</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Likes and Loves from the Literary Lists 2020 Edition Junior Books</vt:lpstr>
      <vt:lpstr>Scholastic Acorn Imprint</vt:lpstr>
      <vt:lpstr>Beginning Reader Graphic Series</vt:lpstr>
      <vt:lpstr>Mo Willems  Unlimited Squirrels Series</vt:lpstr>
      <vt:lpstr>Contemporary Realistic Fiction</vt:lpstr>
      <vt:lpstr>Contemporary Realistic Fiction</vt:lpstr>
      <vt:lpstr>Contemporary Social/Political</vt:lpstr>
      <vt:lpstr>2019 Global Read Aloud – Pernille Ripp</vt:lpstr>
      <vt:lpstr>Fantasy </vt:lpstr>
      <vt:lpstr>Graphic </vt:lpstr>
      <vt:lpstr>Historical Fiction</vt:lpstr>
      <vt:lpstr>Graphic Memoir</vt:lpstr>
      <vt:lpstr>Historical Fiction</vt:lpstr>
      <vt:lpstr>Historical Fiction </vt:lpstr>
      <vt:lpstr>American Indian</vt:lpstr>
      <vt:lpstr>Novels in verse</vt:lpstr>
      <vt:lpstr>Likes and Loves from the Literary Lists 2020 Marcie Haloin Session #148 Thursday Feb.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Marcie Haloin</dc:creator>
  <cp:lastModifiedBy>Marcie Haloin</cp:lastModifiedBy>
  <cp:revision>246</cp:revision>
  <dcterms:created xsi:type="dcterms:W3CDTF">2019-01-21T23:53:30Z</dcterms:created>
  <dcterms:modified xsi:type="dcterms:W3CDTF">2020-02-05T00:51:53Z</dcterms:modified>
</cp:coreProperties>
</file>