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77" r:id="rId2"/>
    <p:sldId id="429" r:id="rId3"/>
    <p:sldId id="379" r:id="rId4"/>
    <p:sldId id="384" r:id="rId5"/>
    <p:sldId id="380" r:id="rId6"/>
    <p:sldId id="372" r:id="rId7"/>
    <p:sldId id="426" r:id="rId8"/>
    <p:sldId id="424" r:id="rId9"/>
    <p:sldId id="260" r:id="rId10"/>
    <p:sldId id="387" r:id="rId11"/>
    <p:sldId id="423" r:id="rId12"/>
    <p:sldId id="373" r:id="rId13"/>
    <p:sldId id="389" r:id="rId14"/>
    <p:sldId id="425" r:id="rId15"/>
    <p:sldId id="364" r:id="rId16"/>
    <p:sldId id="3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e Haloin" initials="MH" lastIdx="1" clrIdx="0">
    <p:extLst>
      <p:ext uri="{19B8F6BF-5375-455C-9EA6-DF929625EA0E}">
        <p15:presenceInfo xmlns:p15="http://schemas.microsoft.com/office/powerpoint/2012/main" userId="40f669c5358377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51080"/>
  </p:normalViewPr>
  <p:slideViewPr>
    <p:cSldViewPr snapToGrid="0" snapToObjects="1">
      <p:cViewPr varScale="1">
        <p:scale>
          <a:sx n="53" d="100"/>
          <a:sy n="53" d="100"/>
        </p:scale>
        <p:origin x="24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EBF25-2D60-984F-BC62-959B4429FBA0}" type="datetimeFigureOut">
              <a:rPr lang="en-US" smtClean="0"/>
              <a:t>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0EEA6-9CEF-244D-A901-F3337A3A4E3A}" type="slidenum">
              <a:rPr lang="en-US" smtClean="0"/>
              <a:t>‹#›</a:t>
            </a:fld>
            <a:endParaRPr lang="en-US"/>
          </a:p>
        </p:txBody>
      </p:sp>
    </p:spTree>
    <p:extLst>
      <p:ext uri="{BB962C8B-B14F-4D97-AF65-F5344CB8AC3E}">
        <p14:creationId xmlns:p14="http://schemas.microsoft.com/office/powerpoint/2010/main" val="393916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0038A82-8BDC-9B4F-A658-C78DA4830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2D078FE-53FA-5945-853E-AF24251CA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EA7E3B22-6496-E74B-AA28-C61D677742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D55C2C-F301-1144-AF96-511A5933E6E7}" type="slidenum">
              <a:rPr lang="en-US" altLang="en-US" smtClean="0"/>
              <a:pPr>
                <a:spcBef>
                  <a:spcPct val="0"/>
                </a:spcBef>
              </a:pPr>
              <a:t>1</a:t>
            </a:fld>
            <a:endParaRPr lang="en-US" altLang="en-US"/>
          </a:p>
        </p:txBody>
      </p:sp>
    </p:spTree>
    <p:extLst>
      <p:ext uri="{BB962C8B-B14F-4D97-AF65-F5344CB8AC3E}">
        <p14:creationId xmlns:p14="http://schemas.microsoft.com/office/powerpoint/2010/main" val="75465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July 20, 2021, </a:t>
            </a:r>
            <a:r>
              <a:rPr lang="en-US" sz="1200" b="0" i="0" kern="1200" dirty="0">
                <a:solidFill>
                  <a:schemeClr val="tx1"/>
                </a:solidFill>
                <a:effectLst/>
                <a:latin typeface="+mn-lt"/>
                <a:ea typeface="+mn-ea"/>
                <a:cs typeface="+mn-cs"/>
              </a:rPr>
              <a:t>Link, Michael, and Dana live in a quiet Colorado town. But it's woken up very quickly when someone sneaks into school and vandalizes it with a swastika. Nobody can believe it. How could such a symbol of hate end up in the middle of their school? Who would do such a thing? Has many parallels to War Stories which was on last year’s CCBA nominees.  </a:t>
            </a:r>
            <a:r>
              <a:rPr lang="en-US" sz="1200" b="0" i="0" kern="1200" dirty="0" err="1">
                <a:solidFill>
                  <a:schemeClr val="tx1"/>
                </a:solidFill>
                <a:effectLst/>
                <a:latin typeface="+mn-lt"/>
                <a:ea typeface="+mn-ea"/>
                <a:cs typeface="+mn-cs"/>
              </a:rPr>
              <a:t>Korman</a:t>
            </a:r>
            <a:r>
              <a:rPr lang="en-US" sz="1200" b="0" i="0" kern="1200" dirty="0">
                <a:solidFill>
                  <a:schemeClr val="tx1"/>
                </a:solidFill>
                <a:effectLst/>
                <a:latin typeface="+mn-lt"/>
                <a:ea typeface="+mn-ea"/>
                <a:cs typeface="+mn-cs"/>
              </a:rPr>
              <a:t> will be at the conference on Thursday.</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10</a:t>
            </a:fld>
            <a:endParaRPr lang="en-US"/>
          </a:p>
        </p:txBody>
      </p:sp>
    </p:spTree>
    <p:extLst>
      <p:ext uri="{BB962C8B-B14F-4D97-AF65-F5344CB8AC3E}">
        <p14:creationId xmlns:p14="http://schemas.microsoft.com/office/powerpoint/2010/main" val="65747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579F1570-FA5F-C543-A48C-261901AF79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B1FCD49B-7929-CE42-AD46-DCB7F47D52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RBG’s Brave September 21, 2021 1120L, SLJ Best 2021 – Non-fiction – 2*</a:t>
            </a:r>
          </a:p>
          <a:p>
            <a:r>
              <a:rPr lang="en-US" sz="1200" b="1" i="0" kern="1200" dirty="0">
                <a:solidFill>
                  <a:schemeClr val="tx1"/>
                </a:solidFill>
                <a:effectLst/>
                <a:latin typeface="+mn-lt"/>
                <a:ea typeface="+mn-ea"/>
                <a:cs typeface="+mn-cs"/>
              </a:rPr>
              <a:t>Gr 3-6</a:t>
            </a:r>
            <a:r>
              <a:rPr lang="en-US" sz="1200" b="0" i="0" kern="1200" dirty="0">
                <a:solidFill>
                  <a:schemeClr val="tx1"/>
                </a:solidFill>
                <a:effectLst/>
                <a:latin typeface="+mn-lt"/>
                <a:ea typeface="+mn-ea"/>
                <a:cs typeface="+mn-cs"/>
              </a:rPr>
              <a:t>–Epstein, with the collaboration of Ruth Bader Ginsburg, profiles 33 Jewish women who “transcended what was expected, allowed, or tolerated for a woman of their time.” Whether reading from cover to cover or just browsing, kids will find inspiration in the lives of these brave and brilliant women.</a:t>
            </a:r>
          </a:p>
          <a:p>
            <a:endParaRPr lang="en-US" altLang="en-US" dirty="0">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36C2048F-7123-A14C-8DD4-AFEFFA8BCA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9A1C1A-706E-3148-B05C-C8971B6A00E7}"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Place to Hang the Moon </a:t>
            </a:r>
            <a:r>
              <a:rPr lang="en-US" sz="1200" b="0" i="0" kern="1200" dirty="0">
                <a:solidFill>
                  <a:schemeClr val="tx1"/>
                </a:solidFill>
                <a:effectLst/>
                <a:latin typeface="+mn-lt"/>
                <a:ea typeface="+mn-ea"/>
                <a:cs typeface="+mn-cs"/>
              </a:rPr>
              <a:t>Int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3-6;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4.5 - February 22, 2021 A NYT Best book of 2022, William, Edmund, and Anna need to find a guardian when they are sent from London in WWII.  References to lots of kids literature.</a:t>
            </a:r>
          </a:p>
          <a:p>
            <a:r>
              <a:rPr lang="en-US" sz="1200" b="0" i="0" kern="1200" dirty="0">
                <a:solidFill>
                  <a:schemeClr val="tx1"/>
                </a:solidFill>
                <a:effectLst/>
                <a:latin typeface="+mn-lt"/>
                <a:ea typeface="+mn-ea"/>
                <a:cs typeface="+mn-cs"/>
              </a:rPr>
              <a:t>“Recently orphaned and evacuated from war-torn London, siblings William, Edmund, and Anna work with a librarian to find a family who will adopt them. </a:t>
            </a:r>
            <a:r>
              <a:rPr lang="en-US" sz="1200" b="0" i="0" kern="1200">
                <a:solidFill>
                  <a:schemeClr val="tx1"/>
                </a:solidFill>
                <a:effectLst/>
                <a:latin typeface="+mn-lt"/>
                <a:ea typeface="+mn-ea"/>
                <a:cs typeface="+mn-cs"/>
              </a:rPr>
              <a:t>”ALA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Genius Under the Table, 7* Dec. 14, 2021, Jonker/</a:t>
            </a:r>
            <a:r>
              <a:rPr lang="en-US" dirty="0" err="1"/>
              <a:t>Schu</a:t>
            </a:r>
            <a:r>
              <a:rPr lang="en-US" dirty="0"/>
              <a:t> #2, |NPR </a:t>
            </a:r>
            <a:r>
              <a:rPr lang="en-US" dirty="0" err="1"/>
              <a:t>Besty</a:t>
            </a:r>
            <a:r>
              <a:rPr lang="en-US" dirty="0"/>
              <a:t> -  </a:t>
            </a:r>
            <a:r>
              <a:rPr lang="en-US" sz="1200" b="0" i="0" kern="1200" dirty="0">
                <a:solidFill>
                  <a:schemeClr val="tx1"/>
                </a:solidFill>
                <a:effectLst/>
                <a:latin typeface="+mn-lt"/>
                <a:ea typeface="+mn-ea"/>
                <a:cs typeface="+mn-cs"/>
              </a:rPr>
              <a:t>A frank, honest, and kid-friendly look at growing up in 1960s Communist Russia.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“Yevgeny, a Jewish boy growing up in the Soviet Union, hopes to identify a talent that will allow him to rise above his circumstances in this comical </a:t>
            </a:r>
            <a:r>
              <a:rPr lang="en-US" sz="1200" b="0" i="0" kern="1200" dirty="0" err="1">
                <a:solidFill>
                  <a:schemeClr val="tx1"/>
                </a:solidFill>
                <a:effectLst/>
                <a:latin typeface="+mn-lt"/>
                <a:ea typeface="+mn-ea"/>
                <a:cs typeface="+mn-cs"/>
              </a:rPr>
              <a:t>memoir.”ALA</a:t>
            </a: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B0EEA6-9CEF-244D-A901-F3337A3A4E3A}" type="slidenum">
              <a:rPr lang="en-US" smtClean="0"/>
              <a:t>12</a:t>
            </a:fld>
            <a:endParaRPr lang="en-US"/>
          </a:p>
        </p:txBody>
      </p:sp>
    </p:spTree>
    <p:extLst>
      <p:ext uri="{BB962C8B-B14F-4D97-AF65-F5344CB8AC3E}">
        <p14:creationId xmlns:p14="http://schemas.microsoft.com/office/powerpoint/2010/main" val="354546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Pony </a:t>
            </a:r>
            <a:r>
              <a:rPr lang="en-US" sz="1200" b="0" i="0" kern="1200" dirty="0">
                <a:solidFill>
                  <a:schemeClr val="tx1"/>
                </a:solidFill>
                <a:effectLst/>
                <a:latin typeface="+mn-lt"/>
                <a:ea typeface="+mn-ea"/>
                <a:cs typeface="+mn-cs"/>
              </a:rPr>
              <a:t>IL: 5-8, RL-   September 28, 2021 Heard Raquel Jaramillo talk about her book.  So much heart in this book about Silas and his adventure with the men who might have taken his father as well. Interesting “ghost” character who seemed to empower Silas and his “Pony”.</a:t>
            </a:r>
            <a:endParaRPr lang="en-US" dirty="0"/>
          </a:p>
          <a:p>
            <a:endParaRPr lang="en-US" dirty="0"/>
          </a:p>
          <a:p>
            <a:r>
              <a:rPr lang="en-US" dirty="0"/>
              <a:t>Long Road to the Circus Betsy Bird RL 5.4 810L– Story about Sally who wants to learn to ride the Ostrich “</a:t>
            </a:r>
            <a:r>
              <a:rPr lang="en-US" dirty="0" err="1"/>
              <a:t>Goucho</a:t>
            </a:r>
            <a:r>
              <a:rPr lang="en-US" dirty="0"/>
              <a:t>” on her </a:t>
            </a:r>
            <a:r>
              <a:rPr lang="en-US" dirty="0" err="1"/>
              <a:t>excentric</a:t>
            </a:r>
            <a:r>
              <a:rPr lang="en-US" dirty="0"/>
              <a:t> neighbors farm. </a:t>
            </a:r>
            <a:r>
              <a:rPr lang="en-US" sz="1200" b="0" i="0" kern="1200" dirty="0">
                <a:solidFill>
                  <a:schemeClr val="tx1"/>
                </a:solidFill>
                <a:effectLst/>
                <a:latin typeface="+mn-lt"/>
                <a:ea typeface="+mn-ea"/>
                <a:cs typeface="+mn-cs"/>
              </a:rPr>
              <a:t>Twelve-year-old Suzy Bowles dreams of life outside the small town of Burr Oak Michigan, but when she stumbles on the opportunity to learn ostrich-riding with the infamous Madame </a:t>
            </a:r>
            <a:r>
              <a:rPr lang="en-US" sz="1200" b="0" i="0" kern="1200" dirty="0" err="1">
                <a:solidFill>
                  <a:schemeClr val="tx1"/>
                </a:solidFill>
                <a:effectLst/>
                <a:latin typeface="+mn-lt"/>
                <a:ea typeface="+mn-ea"/>
                <a:cs typeface="+mn-cs"/>
              </a:rPr>
              <a:t>Marantette</a:t>
            </a:r>
            <a:r>
              <a:rPr lang="en-US" sz="1200" b="0" i="0" kern="1200" dirty="0">
                <a:solidFill>
                  <a:schemeClr val="tx1"/>
                </a:solidFill>
                <a:effectLst/>
                <a:latin typeface="+mn-lt"/>
                <a:ea typeface="+mn-ea"/>
                <a:cs typeface="+mn-cs"/>
              </a:rPr>
              <a:t> her obligations to her family on the farm threaten to derail her dreams of a bigger life. Includes photographs and information on Madame </a:t>
            </a:r>
            <a:r>
              <a:rPr lang="en-US" sz="1200" b="0" i="0" kern="1200" dirty="0" err="1">
                <a:solidFill>
                  <a:schemeClr val="tx1"/>
                </a:solidFill>
                <a:effectLst/>
                <a:latin typeface="+mn-lt"/>
                <a:ea typeface="+mn-ea"/>
                <a:cs typeface="+mn-cs"/>
              </a:rPr>
              <a:t>Marantette</a:t>
            </a:r>
            <a:r>
              <a:rPr lang="en-US" sz="1200" b="0" i="0" kern="1200" dirty="0">
                <a:solidFill>
                  <a:schemeClr val="tx1"/>
                </a:solidFill>
                <a:effectLst/>
                <a:latin typeface="+mn-lt"/>
                <a:ea typeface="+mn-ea"/>
                <a:cs typeface="+mn-cs"/>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13</a:t>
            </a:fld>
            <a:endParaRPr lang="en-US"/>
          </a:p>
        </p:txBody>
      </p:sp>
    </p:spTree>
    <p:extLst>
      <p:ext uri="{BB962C8B-B14F-4D97-AF65-F5344CB8AC3E}">
        <p14:creationId xmlns:p14="http://schemas.microsoft.com/office/powerpoint/2010/main" val="4274769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Bright to See – 4*, April 20, 2021 –Jonker/</a:t>
            </a:r>
            <a:r>
              <a:rPr lang="en-US" dirty="0" err="1"/>
              <a:t>Schu</a:t>
            </a:r>
            <a:r>
              <a:rPr lang="en-US" dirty="0"/>
              <a:t> #15, DPL Staff Favorites -  LGBT – National Book Award Finalist – SLJ Best – Publisher says 12+  </a:t>
            </a:r>
          </a:p>
          <a:p>
            <a:r>
              <a:rPr lang="en-US" dirty="0"/>
              <a:t> </a:t>
            </a:r>
            <a:r>
              <a:rPr lang="en-US" sz="1200" b="0" i="0" kern="1200" dirty="0">
                <a:solidFill>
                  <a:schemeClr val="tx1"/>
                </a:solidFill>
                <a:effectLst/>
                <a:latin typeface="+mn-lt"/>
                <a:ea typeface="+mn-ea"/>
                <a:cs typeface="+mn-cs"/>
              </a:rPr>
              <a:t>“It’s about a kid being haunted by the ghosts of their dead uncle into figuring out something important! It’s kind of a scary story, and also a sad story but with a mostly happy ending, and it’s about figuring out how to make friends, being who you are, and letting go of someone you love.” </a:t>
            </a:r>
          </a:p>
          <a:p>
            <a:r>
              <a:rPr lang="en-US" sz="1200" b="0" i="0" kern="1200" dirty="0">
                <a:solidFill>
                  <a:schemeClr val="tx1"/>
                </a:solidFill>
                <a:effectLst/>
                <a:latin typeface="+mn-lt"/>
                <a:ea typeface="+mn-ea"/>
                <a:cs typeface="+mn-cs"/>
              </a:rPr>
              <a:t>Gender identity and death lovingly explored in spooky story.(</a:t>
            </a:r>
            <a:r>
              <a:rPr lang="en-US" dirty="0"/>
              <a:t>Common Sense Media says 10+)</a:t>
            </a:r>
          </a:p>
          <a:p>
            <a:r>
              <a:rPr lang="en-US" dirty="0"/>
              <a:t>“</a:t>
            </a:r>
            <a:r>
              <a:rPr lang="en-US" sz="1200" b="0" i="0" kern="1200" dirty="0">
                <a:solidFill>
                  <a:schemeClr val="tx1"/>
                </a:solidFill>
                <a:effectLst/>
                <a:latin typeface="+mn-lt"/>
                <a:ea typeface="+mn-ea"/>
                <a:cs typeface="+mn-cs"/>
              </a:rPr>
              <a:t>In rural Vermont, Bug spends the summer preparing for middle school, grieving Uncle Roderick's death, and grappling with a ghost and gender identity.” ALA</a:t>
            </a:r>
            <a:endParaRPr lang="en-US" dirty="0"/>
          </a:p>
          <a:p>
            <a:endParaRPr lang="en-US" dirty="0"/>
          </a:p>
          <a:p>
            <a:r>
              <a:rPr lang="en-US" dirty="0"/>
              <a:t>Frankie and Bug – 2* October 12, 2021 – 700L GL 3-7  Summer vacation story.  Bug wants to hang out at the beach with older brother Danny, but instead is stuck with neighbor Philip’s nephew, Frankie.  Lots of lessons. Common Sense media gives it 4* age 11+ - ”complex ‘80s tale of trans tween.  Author is not trans so that may be why it has not garnered the same affection as Too Bright to See.  Audio Book read by </a:t>
            </a:r>
            <a:r>
              <a:rPr lang="en-US" dirty="0" err="1"/>
              <a:t>Stockard</a:t>
            </a:r>
            <a:r>
              <a:rPr lang="en-US" dirty="0"/>
              <a:t> Channing.</a:t>
            </a:r>
          </a:p>
        </p:txBody>
      </p:sp>
      <p:sp>
        <p:nvSpPr>
          <p:cNvPr id="4" name="Slide Number Placeholder 3"/>
          <p:cNvSpPr>
            <a:spLocks noGrp="1"/>
          </p:cNvSpPr>
          <p:nvPr>
            <p:ph type="sldNum" sz="quarter" idx="5"/>
          </p:nvPr>
        </p:nvSpPr>
        <p:spPr/>
        <p:txBody>
          <a:bodyPr/>
          <a:lstStyle/>
          <a:p>
            <a:fld id="{2CB0EEA6-9CEF-244D-A901-F3337A3A4E3A}" type="slidenum">
              <a:rPr lang="en-US" smtClean="0"/>
              <a:t>14</a:t>
            </a:fld>
            <a:endParaRPr lang="en-US"/>
          </a:p>
        </p:txBody>
      </p:sp>
    </p:spTree>
    <p:extLst>
      <p:ext uri="{BB962C8B-B14F-4D97-AF65-F5344CB8AC3E}">
        <p14:creationId xmlns:p14="http://schemas.microsoft.com/office/powerpoint/2010/main" val="2402625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359D9E1F-D9A8-1A47-AFA4-3D984CB753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614AB58A-EFAC-0641-B95A-39B50AAF1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Starfish </a:t>
            </a:r>
            <a:r>
              <a:rPr lang="en-US" sz="1200" b="0" i="0" kern="1200" dirty="0">
                <a:solidFill>
                  <a:schemeClr val="tx1"/>
                </a:solidFill>
                <a:effectLst/>
                <a:latin typeface="+mn-lt"/>
                <a:ea typeface="+mn-ea"/>
                <a:cs typeface="+mn-cs"/>
              </a:rPr>
              <a:t>Int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5-8;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4.7 March 9, 2021 DPL Staff Favorites, NCTE Charlotte Huck Award Honor Book 2022 Printz Honor Book, 4 stars, Jonker/</a:t>
            </a:r>
            <a:r>
              <a:rPr lang="en-US" sz="1200" b="0" i="0" kern="1200" dirty="0" err="1">
                <a:solidFill>
                  <a:schemeClr val="tx1"/>
                </a:solidFill>
                <a:effectLst/>
                <a:latin typeface="+mn-lt"/>
                <a:ea typeface="+mn-ea"/>
                <a:cs typeface="+mn-cs"/>
              </a:rPr>
              <a:t>Schu</a:t>
            </a:r>
            <a:r>
              <a:rPr lang="en-US" sz="1200" b="0" i="0" kern="1200" dirty="0">
                <a:solidFill>
                  <a:schemeClr val="tx1"/>
                </a:solidFill>
                <a:effectLst/>
                <a:latin typeface="+mn-lt"/>
                <a:ea typeface="+mn-ea"/>
                <a:cs typeface="+mn-cs"/>
              </a:rPr>
              <a:t> #4 SLJ Best </a:t>
            </a:r>
          </a:p>
          <a:p>
            <a:r>
              <a:rPr lang="en-US" altLang="en-US" sz="1200" b="0" i="0" kern="1200" dirty="0">
                <a:solidFill>
                  <a:schemeClr val="tx1"/>
                </a:solidFill>
                <a:effectLst/>
                <a:latin typeface="+mn-lt"/>
                <a:ea typeface="+mn-ea"/>
                <a:cs typeface="+mn-cs"/>
              </a:rPr>
              <a:t>This Novel in Verse tells Ellie’s story about the bullying and other sufferings due to her size.  Tackles the health care system as well.</a:t>
            </a:r>
          </a:p>
          <a:p>
            <a:r>
              <a:rPr lang="en-US" alt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Ellie’s struggles to find her voice and self-worth unfold in verse as she stands up to those who bully and fat-shame her. ”ALA</a:t>
            </a:r>
            <a:endParaRPr lang="en-US" alt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The One Thing You’d Save 4*, IL: 3-6 RL: 3.9  NPR Best, DPL Staff Favorites </a:t>
            </a:r>
            <a:r>
              <a:rPr lang="en-US" sz="1200" b="0" i="0" kern="1200" dirty="0">
                <a:solidFill>
                  <a:schemeClr val="tx1"/>
                </a:solidFill>
                <a:effectLst/>
                <a:latin typeface="+mn-lt"/>
                <a:ea typeface="+mn-ea"/>
                <a:cs typeface="+mn-cs"/>
              </a:rPr>
              <a:t>March 16, 2021</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 teacher asks the students in her diverse class what they would take if their house was on fire.  Book for teachers and classrooms. Poetry is sijo (pronounced SHEE-zho) traditional Korean Poetry. </a:t>
            </a:r>
          </a:p>
          <a:p>
            <a:r>
              <a:rPr lang="en-US" sz="1200" b="0" i="0" kern="1200" dirty="0">
                <a:solidFill>
                  <a:schemeClr val="tx1"/>
                </a:solidFill>
                <a:effectLst/>
                <a:latin typeface="+mn-lt"/>
                <a:ea typeface="+mn-ea"/>
                <a:cs typeface="+mn-cs"/>
              </a:rPr>
              <a:t>“Using traditional and modified sijo poetic structure, Park explores what children would save if they were ever in a housefire.” 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Red, White, and Whole </a:t>
            </a:r>
            <a:r>
              <a:rPr lang="en-US" sz="1200" b="0" i="0" kern="1200" dirty="0">
                <a:solidFill>
                  <a:schemeClr val="tx1"/>
                </a:solidFill>
                <a:effectLst/>
                <a:latin typeface="+mn-lt"/>
                <a:ea typeface="+mn-ea"/>
                <a:cs typeface="+mn-cs"/>
              </a:rPr>
              <a:t> Int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3-6;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4.4 Jonker/</a:t>
            </a:r>
            <a:r>
              <a:rPr lang="en-US" sz="1200" b="0" i="0" kern="1200" dirty="0" err="1">
                <a:solidFill>
                  <a:schemeClr val="tx1"/>
                </a:solidFill>
                <a:effectLst/>
                <a:latin typeface="+mn-lt"/>
                <a:ea typeface="+mn-ea"/>
                <a:cs typeface="+mn-cs"/>
              </a:rPr>
              <a:t>Schu</a:t>
            </a:r>
            <a:r>
              <a:rPr lang="en-US" sz="1200" b="0" i="0" kern="1200" dirty="0">
                <a:solidFill>
                  <a:schemeClr val="tx1"/>
                </a:solidFill>
                <a:effectLst/>
                <a:latin typeface="+mn-lt"/>
                <a:ea typeface="+mn-ea"/>
                <a:cs typeface="+mn-cs"/>
              </a:rPr>
              <a:t> #3 SLJ Best, </a:t>
            </a:r>
            <a:endParaRPr lang="en-US" altLang="en-US" dirty="0">
              <a:ea typeface="ＭＳ Ｐゴシック" panose="020B0600070205080204" pitchFamily="34" charset="-128"/>
            </a:endParaRPr>
          </a:p>
          <a:p>
            <a:r>
              <a:rPr lang="en-US" altLang="en-US" sz="1200" b="0" i="0" kern="1200" dirty="0">
                <a:solidFill>
                  <a:schemeClr val="tx1"/>
                </a:solidFill>
                <a:effectLst/>
                <a:latin typeface="+mn-lt"/>
                <a:ea typeface="+mn-ea"/>
                <a:cs typeface="+mn-cs"/>
              </a:rPr>
              <a:t>Feb 2, 2021 DPL Staff Favorites, Written by physician Rajani LaRocca Set in 1983 America </a:t>
            </a:r>
            <a:r>
              <a:rPr lang="en-US" altLang="en-US" sz="1200" b="1" i="0" kern="1200" dirty="0">
                <a:solidFill>
                  <a:schemeClr val="tx1"/>
                </a:solidFill>
                <a:effectLst/>
                <a:latin typeface="+mn-lt"/>
                <a:ea typeface="+mn-ea"/>
                <a:cs typeface="+mn-cs"/>
              </a:rPr>
              <a:t>this</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ownvoices</a:t>
            </a:r>
            <a:r>
              <a:rPr lang="en-US" sz="1200" b="1" i="0" kern="1200" dirty="0">
                <a:solidFill>
                  <a:schemeClr val="tx1"/>
                </a:solidFill>
                <a:effectLst/>
                <a:latin typeface="+mn-lt"/>
                <a:ea typeface="+mn-ea"/>
                <a:cs typeface="+mn-cs"/>
              </a:rPr>
              <a:t> novel in verse about an Indian American girl, </a:t>
            </a:r>
            <a:r>
              <a:rPr lang="en-US" sz="1200" b="1" i="0" kern="1200" dirty="0" err="1">
                <a:solidFill>
                  <a:schemeClr val="tx1"/>
                </a:solidFill>
                <a:effectLst/>
                <a:latin typeface="+mn-lt"/>
                <a:ea typeface="+mn-ea"/>
                <a:cs typeface="+mn-cs"/>
              </a:rPr>
              <a:t>Reha</a:t>
            </a:r>
            <a:r>
              <a:rPr lang="en-US" sz="1200" b="1" i="0" kern="1200" dirty="0">
                <a:solidFill>
                  <a:schemeClr val="tx1"/>
                </a:solidFill>
                <a:effectLst/>
                <a:latin typeface="+mn-lt"/>
                <a:ea typeface="+mn-ea"/>
                <a:cs typeface="+mn-cs"/>
              </a:rPr>
              <a:t>, whose life is turned upside down when her mother is diagnosed with leukemia. 2022 Walter Award Honor Book</a:t>
            </a:r>
          </a:p>
          <a:p>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In this novel in verse set during the 1980s, </a:t>
            </a:r>
            <a:r>
              <a:rPr lang="en-US" sz="1200" b="0" i="0" kern="1200" dirty="0" err="1">
                <a:solidFill>
                  <a:schemeClr val="tx1"/>
                </a:solidFill>
                <a:effectLst/>
                <a:latin typeface="+mn-lt"/>
                <a:ea typeface="+mn-ea"/>
                <a:cs typeface="+mn-cs"/>
              </a:rPr>
              <a:t>Reha</a:t>
            </a:r>
            <a:r>
              <a:rPr lang="en-US" sz="1200" b="0" i="0" kern="1200" dirty="0">
                <a:solidFill>
                  <a:schemeClr val="tx1"/>
                </a:solidFill>
                <a:effectLst/>
                <a:latin typeface="+mn-lt"/>
                <a:ea typeface="+mn-ea"/>
                <a:cs typeface="+mn-cs"/>
              </a:rPr>
              <a:t> struggles with her cultural identity as an Indian American girl while coping with the realities of her mother’s </a:t>
            </a:r>
            <a:r>
              <a:rPr lang="en-US" sz="1200" b="0" i="0" kern="1200" dirty="0" err="1">
                <a:solidFill>
                  <a:schemeClr val="tx1"/>
                </a:solidFill>
                <a:effectLst/>
                <a:latin typeface="+mn-lt"/>
                <a:ea typeface="+mn-ea"/>
                <a:cs typeface="+mn-cs"/>
              </a:rPr>
              <a:t>leukemia.”ALA</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5494D691-80FF-EC44-B7BB-FDEE3398BD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8D87C45-779A-EC46-A7FE-085E2A925323}"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34084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See the Dog – 2*, September 14, 2021 4-8 year </a:t>
            </a:r>
            <a:r>
              <a:rPr lang="en-US" sz="1200" b="0" i="0" kern="1200" dirty="0" err="1">
                <a:solidFill>
                  <a:schemeClr val="tx1"/>
                </a:solidFill>
                <a:effectLst/>
                <a:latin typeface="+mn-lt"/>
                <a:ea typeface="+mn-ea"/>
                <a:cs typeface="+mn-cs"/>
              </a:rPr>
              <a:t>olds</a:t>
            </a:r>
            <a:r>
              <a:rPr lang="en-US" sz="1200" b="0" i="0" kern="1200" dirty="0">
                <a:solidFill>
                  <a:schemeClr val="tx1"/>
                </a:solidFill>
                <a:effectLst/>
                <a:latin typeface="+mn-lt"/>
                <a:ea typeface="+mn-ea"/>
                <a:cs typeface="+mn-cs"/>
              </a:rPr>
              <a:t>, Primer with 3 characters, Dog, Cat, and the Book. Graphic with 3 short stories. Sequel to last year’s See the Cat.  Dog is sick, so cat is the dog for a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Fergus and Zeke and the 100</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Day of School – December 14, 2021 – 4 chapters about collections the kids are making as are the mice.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2</a:t>
            </a:fld>
            <a:endParaRPr lang="en-US"/>
          </a:p>
        </p:txBody>
      </p:sp>
    </p:spTree>
    <p:extLst>
      <p:ext uri="{BB962C8B-B14F-4D97-AF65-F5344CB8AC3E}">
        <p14:creationId xmlns:p14="http://schemas.microsoft.com/office/powerpoint/2010/main" val="352401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Billy Miller Makes a Wish 4*</a:t>
            </a:r>
            <a:r>
              <a:rPr lang="en-US" sz="1200" b="0" i="0" kern="1200" dirty="0">
                <a:solidFill>
                  <a:schemeClr val="tx1"/>
                </a:solidFill>
                <a:effectLst/>
                <a:latin typeface="+mn-lt"/>
                <a:ea typeface="+mn-ea"/>
                <a:cs typeface="+mn-cs"/>
              </a:rPr>
              <a:t> Int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3-6;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5.8 A Stand-alone Companion to </a:t>
            </a:r>
            <a:r>
              <a:rPr lang="en-US" sz="1200" b="0" i="1" kern="1200" dirty="0">
                <a:solidFill>
                  <a:schemeClr val="tx1"/>
                </a:solidFill>
                <a:effectLst/>
                <a:latin typeface="+mn-lt"/>
                <a:ea typeface="+mn-ea"/>
                <a:cs typeface="+mn-cs"/>
              </a:rPr>
              <a:t>The Year of Billy Miller</a:t>
            </a:r>
            <a:r>
              <a:rPr lang="en-US" sz="1200" b="0" i="0" kern="1200" dirty="0">
                <a:solidFill>
                  <a:schemeClr val="tx1"/>
                </a:solidFill>
                <a:effectLst/>
                <a:latin typeface="+mn-lt"/>
                <a:ea typeface="+mn-ea"/>
                <a:cs typeface="+mn-cs"/>
              </a:rPr>
              <a:t> (2013, Greenwillow), Horn Book Fanfare. On his birthday Billy makes a wish for something excited to happen, but immediately regrets it when his elderly neighbor ends up in the hospital.  Humor and heart. Just a sweet read that really reminds and in many ways pays tribute to Beverly Cleary in a ways that are different than the Renee Watson books. I can see it as a lovely Kinder or first read aloud because of the completeness of each chapter.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Fergus and Zeke and the100th Day of School – </a:t>
            </a:r>
            <a:r>
              <a:rPr lang="en-US" sz="1200" b="0" i="0" kern="1200" dirty="0" err="1">
                <a:solidFill>
                  <a:schemeClr val="tx1"/>
                </a:solidFill>
                <a:effectLst/>
                <a:latin typeface="+mn-lt"/>
                <a:ea typeface="+mn-ea"/>
                <a:cs typeface="+mn-cs"/>
              </a:rPr>
              <a:t>Kirkus</a:t>
            </a:r>
            <a:r>
              <a:rPr lang="en-US" sz="1200" b="0" i="0" kern="1200" dirty="0">
                <a:solidFill>
                  <a:schemeClr val="tx1"/>
                </a:solidFill>
                <a:effectLst/>
                <a:latin typeface="+mn-lt"/>
                <a:ea typeface="+mn-ea"/>
                <a:cs typeface="+mn-cs"/>
              </a:rPr>
              <a:t> Best Books, 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in Series -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3</a:t>
            </a:fld>
            <a:endParaRPr lang="en-US"/>
          </a:p>
        </p:txBody>
      </p:sp>
    </p:spTree>
    <p:extLst>
      <p:ext uri="{BB962C8B-B14F-4D97-AF65-F5344CB8AC3E}">
        <p14:creationId xmlns:p14="http://schemas.microsoft.com/office/powerpoint/2010/main" val="275905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Stuntboy</a:t>
            </a:r>
            <a:r>
              <a:rPr lang="en-US" sz="1200" b="0" i="0" kern="1200" dirty="0">
                <a:solidFill>
                  <a:schemeClr val="tx1"/>
                </a:solidFill>
                <a:effectLst/>
                <a:latin typeface="+mn-lt"/>
                <a:ea typeface="+mn-ea"/>
                <a:cs typeface="+mn-cs"/>
              </a:rPr>
              <a:t> in the Meantime, November 30, 2021, GN 649L, GL2-5, 4*, illustrated by Raul The Third Jonker/</a:t>
            </a:r>
            <a:r>
              <a:rPr lang="en-US" sz="1200" b="0" i="0" kern="1200" dirty="0" err="1">
                <a:solidFill>
                  <a:schemeClr val="tx1"/>
                </a:solidFill>
                <a:effectLst/>
                <a:latin typeface="+mn-lt"/>
                <a:ea typeface="+mn-ea"/>
                <a:cs typeface="+mn-cs"/>
              </a:rPr>
              <a:t>Schu</a:t>
            </a:r>
            <a:r>
              <a:rPr lang="en-US" sz="1200" b="0" i="0" kern="1200" dirty="0">
                <a:solidFill>
                  <a:schemeClr val="tx1"/>
                </a:solidFill>
                <a:effectLst/>
                <a:latin typeface="+mn-lt"/>
                <a:ea typeface="+mn-ea"/>
                <a:cs typeface="+mn-cs"/>
              </a:rPr>
              <a:t> #7 Another Year of Reading</a:t>
            </a:r>
          </a:p>
          <a:p>
            <a:r>
              <a:rPr lang="en-US" sz="1200" b="0" i="0" kern="1200" dirty="0">
                <a:solidFill>
                  <a:schemeClr val="tx1"/>
                </a:solidFill>
                <a:effectLst/>
                <a:latin typeface="+mn-lt"/>
                <a:ea typeface="+mn-ea"/>
                <a:cs typeface="+mn-cs"/>
              </a:rPr>
              <a:t>Portico Reeves’s superpower is making sure all the other superheroes—like his parents and two best friends—stay super. And safe. Super safe. And he does this all in secret. No one in his civilian life knows he’s actually…</a:t>
            </a:r>
            <a:r>
              <a:rPr lang="en-US" sz="1200" b="0" i="0" kern="1200" dirty="0" err="1">
                <a:solidFill>
                  <a:schemeClr val="tx1"/>
                </a:solidFill>
                <a:effectLst/>
                <a:latin typeface="+mn-lt"/>
                <a:ea typeface="+mn-ea"/>
                <a:cs typeface="+mn-cs"/>
              </a:rPr>
              <a:t>Stuntboy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Magic Treehouse The Graphic Novel: Dinosaurs Before Dark- GN 110L, Adapted by Jenny Laird, illustrated by Kelly &amp; Nichole Matthews Retells, in graphic novel form, the tale of eight-year-old Jack and his younger sister Annie, who find a magic treehouse which whisks them back to an ancient time zone where they see live </a:t>
            </a:r>
            <a:r>
              <a:rPr lang="en-US" sz="1200" b="1" i="1" kern="1200" dirty="0">
                <a:solidFill>
                  <a:schemeClr val="tx1"/>
                </a:solidFill>
                <a:effectLst/>
                <a:latin typeface="+mn-lt"/>
                <a:ea typeface="+mn-ea"/>
                <a:cs typeface="+mn-cs"/>
              </a:rPr>
              <a:t>dinosaur June 15, 2021</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Allergic</a:t>
            </a:r>
            <a:r>
              <a:rPr lang="en-US" sz="1200" b="0" i="0" kern="1200" dirty="0">
                <a:solidFill>
                  <a:schemeClr val="tx1"/>
                </a:solidFill>
                <a:effectLst/>
                <a:latin typeface="+mn-lt"/>
                <a:ea typeface="+mn-ea"/>
                <a:cs typeface="+mn-cs"/>
              </a:rPr>
              <a:t> – GN 230L – Maggie wants a pet but she is allergic.  Memoir of author’s experience with allergies and new siblings.</a:t>
            </a:r>
          </a:p>
          <a:p>
            <a:endParaRPr lang="en-US" sz="1200" b="0"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4</a:t>
            </a:fld>
            <a:endParaRPr lang="en-US"/>
          </a:p>
        </p:txBody>
      </p:sp>
    </p:spTree>
    <p:extLst>
      <p:ext uri="{BB962C8B-B14F-4D97-AF65-F5344CB8AC3E}">
        <p14:creationId xmlns:p14="http://schemas.microsoft.com/office/powerpoint/2010/main" val="115849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Otto: A </a:t>
            </a:r>
            <a:r>
              <a:rPr lang="en-US" sz="1200" b="0" i="0" kern="1200" dirty="0" err="1">
                <a:solidFill>
                  <a:schemeClr val="tx1"/>
                </a:solidFill>
                <a:effectLst/>
                <a:latin typeface="+mn-lt"/>
                <a:ea typeface="+mn-ea"/>
                <a:cs typeface="+mn-cs"/>
              </a:rPr>
              <a:t>Palendrama</a:t>
            </a:r>
            <a:r>
              <a:rPr lang="en-US" sz="1200" b="0" i="0" kern="1200" dirty="0">
                <a:solidFill>
                  <a:schemeClr val="tx1"/>
                </a:solidFill>
                <a:effectLst/>
                <a:latin typeface="+mn-lt"/>
                <a:ea typeface="+mn-ea"/>
                <a:cs typeface="+mn-cs"/>
              </a:rPr>
              <a:t> – December 28, 2021 – 1*,  An amazing graphic novel with setting, characters (Otto and his pet Pip) who take a day at the beach and amusement park and hopefully get back to his Mom and Pop.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B0EEA6-9CEF-244D-A901-F3337A3A4E3A}" type="slidenum">
              <a:rPr lang="en-US" smtClean="0"/>
              <a:t>5</a:t>
            </a:fld>
            <a:endParaRPr lang="en-US"/>
          </a:p>
        </p:txBody>
      </p:sp>
    </p:spTree>
    <p:extLst>
      <p:ext uri="{BB962C8B-B14F-4D97-AF65-F5344CB8AC3E}">
        <p14:creationId xmlns:p14="http://schemas.microsoft.com/office/powerpoint/2010/main" val="1888302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Alston, B.B., </a:t>
            </a:r>
            <a:r>
              <a:rPr lang="en-US" sz="1200" b="0" i="1" kern="1200" dirty="0">
                <a:solidFill>
                  <a:schemeClr val="tx1"/>
                </a:solidFill>
                <a:effectLst/>
                <a:latin typeface="+mn-lt"/>
                <a:ea typeface="+mn-ea"/>
                <a:cs typeface="+mn-cs"/>
              </a:rPr>
              <a:t>Amari and the Night Visitors 4*, </a:t>
            </a:r>
            <a:r>
              <a:rPr lang="en-US" sz="1200" b="0" i="0" kern="1200" dirty="0">
                <a:solidFill>
                  <a:schemeClr val="tx1"/>
                </a:solidFill>
                <a:effectLst/>
                <a:latin typeface="+mn-lt"/>
                <a:ea typeface="+mn-ea"/>
                <a:cs typeface="+mn-cs"/>
              </a:rPr>
              <a:t>January 19, 2021, NPR Best, DPL Staff Favorites SLJ Best Middle Grade  Int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3-6;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5.2 </a:t>
            </a:r>
          </a:p>
          <a:p>
            <a:r>
              <a:rPr lang="en-US" sz="1200" b="0" i="0" kern="1200" dirty="0">
                <a:solidFill>
                  <a:schemeClr val="tx1"/>
                </a:solidFill>
                <a:effectLst/>
                <a:latin typeface="+mn-lt"/>
                <a:ea typeface="+mn-ea"/>
                <a:cs typeface="+mn-cs"/>
              </a:rPr>
              <a:t>First Book in series and has been picked up for a Universal Movie. Amari, a 12-year-old African American girl who's recruited by a secret organization that maintains order in the supernatural world. The book is the first of a planned trilogy and has been optioned for a film adaptation by Universal Pictures. There are a couple of fights between people, with hitting and kicking, and weapons battles with supernatural creatures that result in death.</a:t>
            </a:r>
          </a:p>
          <a:p>
            <a:r>
              <a:rPr lang="en-US" sz="1200" b="0" i="0" kern="1200" dirty="0">
                <a:solidFill>
                  <a:schemeClr val="tx1"/>
                </a:solidFill>
                <a:effectLst/>
                <a:latin typeface="+mn-lt"/>
                <a:ea typeface="+mn-ea"/>
                <a:cs typeface="+mn-cs"/>
              </a:rPr>
              <a:t>“Amari investigates her brother’s disappearance while navigating a magic-filled summer internship at the secret Bureau of Supernatural Affairs. ”ALA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Beatryce</a:t>
            </a:r>
            <a:r>
              <a:rPr lang="en-US" sz="1200" b="0" i="0" kern="1200" dirty="0">
                <a:solidFill>
                  <a:schemeClr val="tx1"/>
                </a:solidFill>
                <a:effectLst/>
                <a:latin typeface="+mn-lt"/>
                <a:ea typeface="+mn-ea"/>
                <a:cs typeface="+mn-cs"/>
              </a:rPr>
              <a:t> Prophecy September 28, 2021 RL 4.4, IL Jonker/</a:t>
            </a:r>
            <a:r>
              <a:rPr lang="en-US" sz="1200" b="0" i="0" kern="1200" dirty="0" err="1">
                <a:solidFill>
                  <a:schemeClr val="tx1"/>
                </a:solidFill>
                <a:effectLst/>
                <a:latin typeface="+mn-lt"/>
                <a:ea typeface="+mn-ea"/>
                <a:cs typeface="+mn-cs"/>
              </a:rPr>
              <a:t>Schu</a:t>
            </a:r>
            <a:r>
              <a:rPr lang="en-US" sz="1200" b="0" i="0" kern="1200" dirty="0">
                <a:solidFill>
                  <a:schemeClr val="tx1"/>
                </a:solidFill>
                <a:effectLst/>
                <a:latin typeface="+mn-lt"/>
                <a:ea typeface="+mn-ea"/>
                <a:cs typeface="+mn-cs"/>
              </a:rPr>
              <a:t> #1 Grades 3-7 SLJ Best Books 2021, CCB Blue Ribbon</a:t>
            </a:r>
          </a:p>
          <a:p>
            <a:r>
              <a:rPr lang="en-US" sz="1200" b="0" i="0" kern="1200" dirty="0">
                <a:solidFill>
                  <a:schemeClr val="tx1"/>
                </a:solidFill>
                <a:effectLst/>
                <a:latin typeface="+mn-lt"/>
                <a:ea typeface="+mn-ea"/>
                <a:cs typeface="+mn-cs"/>
              </a:rPr>
              <a:t>From two-time Newbery Medalist Kate DiCamillo and two-time Caldecott Medalist Sophie Blackall comes a fantastical meditation on fate, love, and the power of words to spell the world.</a:t>
            </a:r>
          </a:p>
          <a:p>
            <a:r>
              <a:rPr lang="en-US" sz="1200" b="0" i="0" kern="1200" dirty="0">
                <a:solidFill>
                  <a:schemeClr val="tx1"/>
                </a:solidFill>
                <a:effectLst/>
                <a:latin typeface="+mn-lt"/>
                <a:ea typeface="+mn-ea"/>
                <a:cs typeface="+mn-cs"/>
              </a:rPr>
              <a:t>“A prophecy sets a medieval adventure in motion that involves a mysterious girl, a feisty goat, a boy with a tragic sword, a missing king, and an empathetic monk.”</a:t>
            </a:r>
          </a:p>
        </p:txBody>
      </p:sp>
      <p:sp>
        <p:nvSpPr>
          <p:cNvPr id="4" name="Slide Number Placeholder 3"/>
          <p:cNvSpPr>
            <a:spLocks noGrp="1"/>
          </p:cNvSpPr>
          <p:nvPr>
            <p:ph type="sldNum" sz="quarter" idx="5"/>
          </p:nvPr>
        </p:nvSpPr>
        <p:spPr/>
        <p:txBody>
          <a:bodyPr/>
          <a:lstStyle/>
          <a:p>
            <a:fld id="{2CB0EEA6-9CEF-244D-A901-F3337A3A4E3A}" type="slidenum">
              <a:rPr lang="en-US" smtClean="0"/>
              <a:t>6</a:t>
            </a:fld>
            <a:endParaRPr lang="en-US"/>
          </a:p>
        </p:txBody>
      </p:sp>
    </p:spTree>
    <p:extLst>
      <p:ext uri="{BB962C8B-B14F-4D97-AF65-F5344CB8AC3E}">
        <p14:creationId xmlns:p14="http://schemas.microsoft.com/office/powerpoint/2010/main" val="384839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Willodeen</a:t>
            </a:r>
            <a:r>
              <a:rPr lang="en-US" dirty="0"/>
              <a:t> September 7, 2021, Jonker/</a:t>
            </a:r>
            <a:r>
              <a:rPr lang="en-US" dirty="0" err="1"/>
              <a:t>Schu</a:t>
            </a:r>
            <a:r>
              <a:rPr lang="en-US" dirty="0"/>
              <a:t> #8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Willodeen</a:t>
            </a:r>
            <a:r>
              <a:rPr lang="en-US" sz="1200" b="0" i="0" kern="1200" dirty="0">
                <a:solidFill>
                  <a:schemeClr val="tx1"/>
                </a:solidFill>
                <a:effectLst/>
                <a:latin typeface="+mn-lt"/>
                <a:ea typeface="+mn-ea"/>
                <a:cs typeface="+mn-cs"/>
              </a:rPr>
              <a:t>” is to ecology and nature as “</a:t>
            </a:r>
            <a:r>
              <a:rPr lang="en-US" sz="1200" b="0" i="0" kern="1200" dirty="0" err="1">
                <a:solidFill>
                  <a:schemeClr val="tx1"/>
                </a:solidFill>
                <a:effectLst/>
                <a:latin typeface="+mn-lt"/>
                <a:ea typeface="+mn-ea"/>
                <a:cs typeface="+mn-cs"/>
              </a:rPr>
              <a:t>Wishtree</a:t>
            </a:r>
            <a:r>
              <a:rPr lang="en-US" sz="1200" b="0" i="0" kern="1200" dirty="0">
                <a:solidFill>
                  <a:schemeClr val="tx1"/>
                </a:solidFill>
                <a:effectLst/>
                <a:latin typeface="+mn-lt"/>
                <a:ea typeface="+mn-ea"/>
                <a:cs typeface="+mn-cs"/>
              </a:rPr>
              <a:t>” is to acceptance and kindness., </a:t>
            </a:r>
            <a:r>
              <a:rPr lang="en-US" sz="1200" b="0" i="0" kern="1200" dirty="0" err="1">
                <a:solidFill>
                  <a:schemeClr val="tx1"/>
                </a:solidFill>
                <a:effectLst/>
                <a:latin typeface="+mn-lt"/>
                <a:ea typeface="+mn-ea"/>
                <a:cs typeface="+mn-cs"/>
              </a:rPr>
              <a:t>Willodeen</a:t>
            </a:r>
            <a:r>
              <a:rPr lang="en-US" sz="1200" b="0" i="0" kern="1200" dirty="0">
                <a:solidFill>
                  <a:schemeClr val="tx1"/>
                </a:solidFill>
                <a:effectLst/>
                <a:latin typeface="+mn-lt"/>
                <a:ea typeface="+mn-ea"/>
                <a:cs typeface="+mn-cs"/>
              </a:rPr>
              <a:t> tackles the ravages of climate change and the symbiotic relationships in nature with a cast of the most whimsical creatures EVER.  Read aloud for grades 3 up because of fire and reality of nature.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Lion of Mars – January 5, 2021 530L, - 2* RL 4.9 Kids who have grown up in isolated colonies on Mars need to discover the secrets of the adults to save and unite the planet.  </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7</a:t>
            </a:fld>
            <a:endParaRPr lang="en-US"/>
          </a:p>
        </p:txBody>
      </p:sp>
    </p:spTree>
    <p:extLst>
      <p:ext uri="{BB962C8B-B14F-4D97-AF65-F5344CB8AC3E}">
        <p14:creationId xmlns:p14="http://schemas.microsoft.com/office/powerpoint/2010/main" val="321917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a:t>
            </a:r>
            <a:r>
              <a:rPr lang="en-US" dirty="0" err="1"/>
              <a:t>Cuentista</a:t>
            </a:r>
            <a:r>
              <a:rPr lang="en-US" dirty="0"/>
              <a:t>, </a:t>
            </a:r>
            <a:r>
              <a:rPr lang="en-US" sz="1200" b="0" i="0" kern="1200" dirty="0">
                <a:solidFill>
                  <a:schemeClr val="tx1"/>
                </a:solidFill>
                <a:effectLst/>
                <a:latin typeface="+mn-lt"/>
                <a:ea typeface="+mn-ea"/>
                <a:cs typeface="+mn-cs"/>
              </a:rPr>
              <a:t>October 12, 2021, 2022 Newbery and Pura Bel</a:t>
            </a:r>
          </a:p>
          <a:p>
            <a:r>
              <a:rPr lang="en-US" sz="1200" b="0" i="0" kern="1200" dirty="0">
                <a:solidFill>
                  <a:schemeClr val="tx1"/>
                </a:solidFill>
                <a:effectLst/>
                <a:latin typeface="+mn-lt"/>
                <a:ea typeface="+mn-ea"/>
                <a:cs typeface="+mn-cs"/>
              </a:rPr>
              <a:t>	Petra Pena GL 5-9, Reading Age 20-14 </a:t>
            </a:r>
          </a:p>
          <a:p>
            <a:r>
              <a:rPr lang="en-US" sz="1200" b="0" i="0" kern="1200" dirty="0">
                <a:solidFill>
                  <a:schemeClr val="tx1"/>
                </a:solidFill>
                <a:effectLst/>
                <a:latin typeface="+mn-lt"/>
                <a:ea typeface="+mn-ea"/>
                <a:cs typeface="+mn-cs"/>
              </a:rPr>
              <a:t>Dystopian and science fiction novel. There lived a girl named Petra Peña, who wanted nothing more than to be a storyteller, like her </a:t>
            </a:r>
            <a:r>
              <a:rPr lang="en-US" sz="1200" b="0" i="0" kern="1200" dirty="0" err="1">
                <a:solidFill>
                  <a:schemeClr val="tx1"/>
                </a:solidFill>
                <a:effectLst/>
                <a:latin typeface="+mn-lt"/>
                <a:ea typeface="+mn-ea"/>
                <a:cs typeface="+mn-cs"/>
              </a:rPr>
              <a:t>abuelita</a:t>
            </a:r>
            <a:r>
              <a:rPr lang="en-US" sz="1200" b="0" i="0" kern="1200" dirty="0">
                <a:solidFill>
                  <a:schemeClr val="tx1"/>
                </a:solidFill>
                <a:effectLst/>
                <a:latin typeface="+mn-lt"/>
                <a:ea typeface="+mn-ea"/>
                <a:cs typeface="+mn-cs"/>
              </a:rPr>
              <a:t>. But Petra's world is ending. Earth has been destroyed by a comet, and only a few hundred scientists and their children – among them Petra and her family – have been chosen to journey to a new planet. They are the ones who must carry on the human </a:t>
            </a:r>
            <a:r>
              <a:rPr lang="en-US" sz="1200" b="0" i="0" kern="1200" dirty="0" err="1">
                <a:solidFill>
                  <a:schemeClr val="tx1"/>
                </a:solidFill>
                <a:effectLst/>
                <a:latin typeface="+mn-lt"/>
                <a:ea typeface="+mn-ea"/>
                <a:cs typeface="+mn-cs"/>
              </a:rPr>
              <a:t>race.Hundreds</a:t>
            </a:r>
            <a:r>
              <a:rPr lang="en-US" sz="1200" b="0" i="0" kern="1200" dirty="0">
                <a:solidFill>
                  <a:schemeClr val="tx1"/>
                </a:solidFill>
                <a:effectLst/>
                <a:latin typeface="+mn-lt"/>
                <a:ea typeface="+mn-ea"/>
                <a:cs typeface="+mn-cs"/>
              </a:rPr>
              <a:t> of years later, Petra wakes to this new planet – and the discovery that she is the only person who remembers Earth. A sinister Collective has taken over the ship during its journey, bent on erasing the sins of humanity's past. They have systematically purged the memories of all aboard – or purged them altogether.  Petra alone now carries the stories of our past, and with them, any hope for our future. Can she make them live again?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“Centuries after Earth is destroyed, Petra arrives on a new planet, where she uses traditional stories and cunning to outwit enemies and rescue other </a:t>
            </a:r>
            <a:r>
              <a:rPr lang="en-US" sz="1200" b="0" i="0" kern="1200" dirty="0" err="1">
                <a:solidFill>
                  <a:schemeClr val="tx1"/>
                </a:solidFill>
                <a:effectLst/>
                <a:latin typeface="+mn-lt"/>
                <a:ea typeface="+mn-ea"/>
                <a:cs typeface="+mn-cs"/>
              </a:rPr>
              <a:t>survivors”ALA</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8</a:t>
            </a:fld>
            <a:endParaRPr lang="en-US"/>
          </a:p>
        </p:txBody>
      </p:sp>
    </p:spTree>
    <p:extLst>
      <p:ext uri="{BB962C8B-B14F-4D97-AF65-F5344CB8AC3E}">
        <p14:creationId xmlns:p14="http://schemas.microsoft.com/office/powerpoint/2010/main" val="102513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03E746E5-7B62-A84A-B9DB-61144FFCC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3B1CA2BE-3125-7C4A-B28E-BAF0C5862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Born Behind Bars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5-8; Rd </a:t>
            </a:r>
            <a:r>
              <a:rPr lang="en-US" sz="1200" b="0" i="0" kern="1200" dirty="0" err="1">
                <a:solidFill>
                  <a:schemeClr val="tx1"/>
                </a:solidFill>
                <a:effectLst/>
                <a:latin typeface="+mn-lt"/>
                <a:ea typeface="+mn-ea"/>
                <a:cs typeface="+mn-cs"/>
              </a:rPr>
              <a:t>Lvl</a:t>
            </a:r>
            <a:r>
              <a:rPr lang="en-US" sz="1200" b="0" i="0" kern="1200" dirty="0">
                <a:solidFill>
                  <a:schemeClr val="tx1"/>
                </a:solidFill>
                <a:effectLst/>
                <a:latin typeface="+mn-lt"/>
                <a:ea typeface="+mn-ea"/>
                <a:cs typeface="+mn-cs"/>
              </a:rPr>
              <a:t>: 3.0 Jonker/</a:t>
            </a:r>
            <a:r>
              <a:rPr lang="en-US" sz="1200" b="0" i="0" kern="1200" dirty="0" err="1">
                <a:solidFill>
                  <a:schemeClr val="tx1"/>
                </a:solidFill>
                <a:effectLst/>
                <a:latin typeface="+mn-lt"/>
                <a:ea typeface="+mn-ea"/>
                <a:cs typeface="+mn-cs"/>
              </a:rPr>
              <a:t>Schu</a:t>
            </a:r>
            <a:r>
              <a:rPr lang="en-US" sz="1200" b="0" i="0" kern="1200" dirty="0">
                <a:solidFill>
                  <a:schemeClr val="tx1"/>
                </a:solidFill>
                <a:effectLst/>
                <a:latin typeface="+mn-lt"/>
                <a:ea typeface="+mn-ea"/>
                <a:cs typeface="+mn-cs"/>
              </a:rPr>
              <a:t> #5,  SLJ Best Books, In Chennai, India, after spending his whole life in jail with his mother, who is serving time for a crime she did not commit, nine-year-old Kabir is suddenly released and has to figure out how to survive on his own in the outside world.</a:t>
            </a:r>
          </a:p>
          <a:p>
            <a:endParaRPr lang="en-US" altLang="en-US" sz="1200" b="0" i="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957B9BC9-E1EC-724B-9339-524ED4CBC4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7589C5-E60D-2C42-8FC3-17E3920EBA20}" type="slidenum">
              <a:rPr lang="en-US" altLang="en-US" smtClean="0"/>
              <a:pPr>
                <a:spcBef>
                  <a:spcPct val="0"/>
                </a:spcBef>
              </a:pPr>
              <a:t>9</a:t>
            </a:fld>
            <a:endParaRPr lang="en-US" altLang="en-US"/>
          </a:p>
        </p:txBody>
      </p:sp>
    </p:spTree>
    <p:extLst>
      <p:ext uri="{BB962C8B-B14F-4D97-AF65-F5344CB8AC3E}">
        <p14:creationId xmlns:p14="http://schemas.microsoft.com/office/powerpoint/2010/main" val="259024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05D-68AF-4448-875F-7E6D9095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9AD1A-76CE-BA4A-99C5-0CE36C671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F5EC3-A561-8245-88DF-9BA1FABAD808}"/>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7F9AFFA8-8971-BF42-935C-87434C53F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71EB3-C7EC-AA42-8BFA-55D354E33DC2}"/>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88589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4CB2-BAA4-E449-B737-E35C6DBFC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F3C4A-0703-EE44-857E-6EA08ACA06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703E-BC90-B342-A029-1BEDB7558FA1}"/>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E3041AA3-21A3-654A-9181-9A199ACB9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07083-97E2-134D-97AC-1013CEC61D15}"/>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45853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B7139-7AF0-274D-A647-DB16216B4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54119-93EB-3E43-B731-90C1F0A7F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A0011-0BDE-0C45-9D34-4048DCD790AF}"/>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56D34711-37E7-E141-9481-75CFC9A4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F67C4-BBE1-1A45-9CEA-B99806B198EF}"/>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17322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B130-52AB-984E-98F1-A18E5FD54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31B54-B28D-864F-8BB8-CAD9D347B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5110A-F65F-CF4A-9BB0-8356D67620B4}"/>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8D2B53A5-4549-C340-98ED-64C60CD9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A4A0-9D43-5045-BAC3-7748466BE7C8}"/>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99882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392-2D68-3448-B5E9-2D52B207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D1D32-7948-1A4B-BE2F-5E974C281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D0A172-D602-8346-8ECF-531E78782485}"/>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6B2C4CEA-9868-394B-9E92-CE5968CE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29F38-A4C9-4E4E-ACBC-89EC93C7B60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7174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8B57-FED8-BE41-83F3-CF95EDD2F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15B57-A9A5-5D45-BDB8-BC5B379316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59827-5B47-CF45-98CE-B7289A3FDA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BD6D3-C3EF-494C-9E32-53703C969F53}"/>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E7B9E225-D957-DB48-95AA-F829F4A92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8CE9E-3927-A14A-BE91-60D74500ECAE}"/>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31018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8C63-6FF1-EB44-8F75-F12D5400A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87E10-6F7A-6740-8601-2FC61C94A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12A157-AB15-674B-9DA6-9152BAD019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B3A2D-DA7E-8348-A20C-C437D04E5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40E36-BB20-D444-BDF4-A39F585A20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1ED4F0-BB0B-6843-8B1F-4D5EEBF5E656}"/>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8" name="Footer Placeholder 7">
            <a:extLst>
              <a:ext uri="{FF2B5EF4-FFF2-40B4-BE49-F238E27FC236}">
                <a16:creationId xmlns:a16="http://schemas.microsoft.com/office/drawing/2014/main" id="{A1A49B0D-E06A-BD4B-82D0-0CD2B555A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7EEF1-1128-5046-B192-C0F0E7856EC6}"/>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2226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925A-78F5-ED4F-BA4E-0C0B4A79B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3FBC9-1E67-7F4A-BF68-20BDB6F36498}"/>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4" name="Footer Placeholder 3">
            <a:extLst>
              <a:ext uri="{FF2B5EF4-FFF2-40B4-BE49-F238E27FC236}">
                <a16:creationId xmlns:a16="http://schemas.microsoft.com/office/drawing/2014/main" id="{F25A70DA-5E67-D941-94E6-ABB25EC30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28886-B7CC-AA45-B652-941CBF77F4F1}"/>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45069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F33A5-B100-B042-977E-89EB8B994795}"/>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3" name="Footer Placeholder 2">
            <a:extLst>
              <a:ext uri="{FF2B5EF4-FFF2-40B4-BE49-F238E27FC236}">
                <a16:creationId xmlns:a16="http://schemas.microsoft.com/office/drawing/2014/main" id="{181EA529-E801-8549-957C-2A90EC8ACB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723DF-75BC-7147-BE04-130DE22F4F0C}"/>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24014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30E-9915-DE40-B789-BA910CFFD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24554-4433-E74E-B309-ED04BACD1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74D7-0FD0-1847-8E2E-34A97A2B3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91BA6-A561-1E46-BECB-6866DC9B39FB}"/>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6F6EDFC7-80C7-564F-8B7E-A3217E33F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E4053-32F1-FA49-9600-D03ECA7C30F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2637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1489-23EF-4443-A1A6-3E1F18B6A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C5024-BF75-4247-849E-72B5BB3C0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6611B-A3D5-3D4E-AF51-C2F5820D0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FE02C-9F82-584D-891C-4421CF6C6DB7}"/>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A846FA96-C9A2-6E47-848C-91AD7C8A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B6921-BDDE-3649-B08F-BEEE02F2E70A}"/>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84709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6A24C-DC77-D548-A7CE-8CC089538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B03F6-D8ED-364A-8A5C-21A328DB7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10842-B90A-F544-AF39-E07204117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7F269A70-7A76-E44A-B2C0-C2810F55C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9CBAD-AF1E-4843-8697-7D91AD233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AE976-B385-CC41-B57A-9878021B9865}" type="slidenum">
              <a:rPr lang="en-US" smtClean="0"/>
              <a:t>‹#›</a:t>
            </a:fld>
            <a:endParaRPr lang="en-US"/>
          </a:p>
        </p:txBody>
      </p:sp>
    </p:spTree>
    <p:extLst>
      <p:ext uri="{BB962C8B-B14F-4D97-AF65-F5344CB8AC3E}">
        <p14:creationId xmlns:p14="http://schemas.microsoft.com/office/powerpoint/2010/main" val="175271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gordonkorman.com/"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youtube.com/watch?v=_5M96UYmJgc" TargetMode="External"/><Relationship Id="rId4" Type="http://schemas.openxmlformats.org/officeDocument/2006/relationships/hyperlink" Target="https://www.penguinrandomhouse.com/books/670366/rbgs-brave-and-brilliant-women-by-nadine-epstein-introduction-and-selection-by-ruth-bader-ginsbur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candlewick.com/book_files/153621552X.bdg.1.pdf" TargetMode="External"/><Relationship Id="rId3" Type="http://schemas.openxmlformats.org/officeDocument/2006/relationships/hyperlink" Target="https://holidayhouse.com/book/a-place-to-hang-the-moon/" TargetMode="Externa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hyperlink" Target="https://blogs.slj.com/afuse8production/2021/10/05/happy-book-birthday-long-road-to-the-circus-now-with-crafts/" TargetMode="External"/><Relationship Id="rId3" Type="http://schemas.openxmlformats.org/officeDocument/2006/relationships/hyperlink" Target="https://www.commonsensemedia.org/book-reviews/pony" TargetMode="External"/><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youtube.com/watch?v=aSKfTY54TzU"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simonandschuster.com/books/Frankie-Bug/Gayle-Forman/978153448253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1.jpeg"/><Relationship Id="rId4" Type="http://schemas.openxmlformats.org/officeDocument/2006/relationships/hyperlink" Target="https://www.youtube.com/watch?v=4JUcxjGMzGU"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tiff"/><Relationship Id="rId3" Type="http://schemas.openxmlformats.org/officeDocument/2006/relationships/hyperlink" Target="https://vimeo.com/516732530" TargetMode="External"/><Relationship Id="rId7" Type="http://schemas.openxmlformats.org/officeDocument/2006/relationships/image" Target="../media/image31.png"/><Relationship Id="rId12"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s://www.hmhbooks.com/shop/books/The-One-Thing-Youd-Save/9780358526018" TargetMode="External"/><Relationship Id="rId5" Type="http://schemas.openxmlformats.org/officeDocument/2006/relationships/hyperlink" Target="http://images.randomhouse.com/teachers_guides/9781984814500.pdf" TargetMode="External"/><Relationship Id="rId10" Type="http://schemas.openxmlformats.org/officeDocument/2006/relationships/hyperlink" Target="https://www.google.com/search?q=red+white+and+whole+book+trailer&amp;rlz=1C5CHFA_enUS935US935&amp;oq=red+white&amp;aqs=chrome.1.69i57j69i59j46i433i512j46i175i199i512j0i512j46i512j0i512l4.6751j0j9&amp;sourceid=chrome&amp;ie=UTF-8" TargetMode="External"/><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hyperlink" Target="https://www.rajanilarocca.com/novels/red-white-and-whol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davidlarochelle.com/chbooks/bk_seethedog.html" TargetMode="External"/><Relationship Id="rId4" Type="http://schemas.openxmlformats.org/officeDocument/2006/relationships/hyperlink" Target="https://www.penguinrandomhouse.com/books/688909/see-the-dog-three-stories-about-a-cat-by-david-larochelle-illustrated-by-mike-wohnoutk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b0f646cfbd7462424f7a-f9758a43fb7c33cc8adda0fd36101899.ssl.cf2.rackcdn.com/teaching-guides/TG-978006304279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andlewick.com/cat.asp?browse=Title&amp;mode=book&amp;isbn=1536213004&amp;pix=y"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www.magictreehouse.com/books/624411/dinosaurs-before-dark-graphic-novel" TargetMode="External"/><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meganwagnerlloyd.com/allergic/" TargetMode="External"/><Relationship Id="rId4" Type="http://schemas.openxmlformats.org/officeDocument/2006/relationships/hyperlink" Target="https://www.simonandschuster.com/books/Stuntboy-in-the-Meantime/Jason-Reynolds/9781534418165" TargetMode="External"/><Relationship Id="rId9" Type="http://schemas.openxmlformats.org/officeDocument/2006/relationships/hyperlink" Target="https://www.youtube.com/watch?v=Pa06LbVEPy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jonagee.com/html/wp_books.php"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candlewick.com/cat.asp?browse=Title&amp;mode=book&amp;isbn=1536213616&amp;pix=y" TargetMode="External"/><Relationship Id="rId3" Type="http://schemas.openxmlformats.org/officeDocument/2006/relationships/hyperlink" Target="https://b0f646cfbd7462424f7a-f9758a43fb7c33cc8adda0fd36101899.ssl.cf2.rackcdn.com/teaching-guides/TG-9780062975164.pdf" TargetMode="External"/><Relationship Id="rId7" Type="http://schemas.openxmlformats.org/officeDocument/2006/relationships/hyperlink" Target="https://www.youtube.com/watch?v=tW7csRfd3V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enguinrandomhouse.com/books/610902/the-lion-of-mars-by-jennifer-l-holm/" TargetMode="External"/><Relationship Id="rId5" Type="http://schemas.openxmlformats.org/officeDocument/2006/relationships/hyperlink" Target="https://www.youtube.com/watch?v=Xp6vgp91b48"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hyperlink" Target="https://static1.squarespace.com/static/5ca94c948155126b20751e17/t/616ef5f58d658e59ec0eec71/1634661878255/TheLastCuentistaTeachingGuide_2P.pdf" TargetMode="External"/><Relationship Id="rId3" Type="http://schemas.openxmlformats.org/officeDocument/2006/relationships/image" Target="../media/image16.jpg"/><Relationship Id="rId7" Type="http://schemas.openxmlformats.org/officeDocument/2006/relationships/hyperlink" Target="https://www.youtube.com/watch?v=9adHFihdHJ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images.randomhouse.com/teachers_guides/9780593112472.pdf" TargetMode="External"/><Relationship Id="rId7" Type="http://schemas.openxmlformats.org/officeDocument/2006/relationships/hyperlink" Target="https://www.teachingbooks.net/pronounce.cgi?pid=39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admavenkatraman.com/born-behind-bars-2/" TargetMode="External"/><Relationship Id="rId5" Type="http://schemas.openxmlformats.org/officeDocument/2006/relationships/image" Target="../media/image19.png"/><Relationship Id="rId4" Type="http://schemas.openxmlformats.org/officeDocument/2006/relationships/hyperlink" Target="https://www.youtube.com/watch?v=MtFdqAqcGI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E4F1435F-E241-2E4A-BDA7-50BB75993D42}"/>
              </a:ext>
            </a:extLst>
          </p:cNvPr>
          <p:cNvSpPr>
            <a:spLocks noGrp="1"/>
          </p:cNvSpPr>
          <p:nvPr>
            <p:ph type="ctrTitle"/>
          </p:nvPr>
        </p:nvSpPr>
        <p:spPr/>
        <p:txBody>
          <a:bodyPr>
            <a:normAutofit fontScale="90000"/>
          </a:bodyPr>
          <a:lstStyle/>
          <a:p>
            <a:pPr eaLnBrk="1" hangingPunct="1">
              <a:defRPr/>
            </a:pPr>
            <a:r>
              <a:rPr lang="en-US" dirty="0">
                <a:solidFill>
                  <a:schemeClr val="accent5">
                    <a:lumMod val="75000"/>
                  </a:schemeClr>
                </a:solidFill>
                <a:ea typeface="ＭＳ Ｐゴシック" charset="0"/>
                <a:cs typeface="ＭＳ Ｐゴシック" charset="0"/>
              </a:rPr>
              <a:t>Likes and Loves from the Literary Lists 2022 Edition</a:t>
            </a:r>
            <a:br>
              <a:rPr lang="en-US" dirty="0">
                <a:solidFill>
                  <a:schemeClr val="accent5">
                    <a:lumMod val="75000"/>
                  </a:schemeClr>
                </a:solidFill>
                <a:ea typeface="ＭＳ Ｐゴシック" charset="0"/>
                <a:cs typeface="ＭＳ Ｐゴシック" charset="0"/>
              </a:rPr>
            </a:br>
            <a:r>
              <a:rPr lang="en-US" dirty="0">
                <a:solidFill>
                  <a:schemeClr val="accent5">
                    <a:lumMod val="75000"/>
                  </a:schemeClr>
                </a:solidFill>
                <a:ea typeface="ＭＳ Ｐゴシック" charset="0"/>
                <a:cs typeface="ＭＳ Ｐゴシック" charset="0"/>
              </a:rPr>
              <a:t>Junior Books</a:t>
            </a:r>
          </a:p>
        </p:txBody>
      </p:sp>
      <p:sp>
        <p:nvSpPr>
          <p:cNvPr id="3" name="Subtitle 2">
            <a:extLst>
              <a:ext uri="{FF2B5EF4-FFF2-40B4-BE49-F238E27FC236}">
                <a16:creationId xmlns:a16="http://schemas.microsoft.com/office/drawing/2014/main" id="{16EE69B7-2363-DA45-99DC-C6F5699B3619}"/>
              </a:ext>
            </a:extLst>
          </p:cNvPr>
          <p:cNvSpPr>
            <a:spLocks noGrp="1"/>
          </p:cNvSpPr>
          <p:nvPr>
            <p:ph type="subTitle" idx="1"/>
          </p:nvPr>
        </p:nvSpPr>
        <p:spPr/>
        <p:txBody>
          <a:bodyPr rtlCol="0">
            <a:normAutofit/>
          </a:bodyPr>
          <a:lstStyle/>
          <a:p>
            <a:pPr>
              <a:defRPr/>
            </a:pPr>
            <a:endParaRPr lang="en-US" dirty="0">
              <a:ea typeface="+mn-ea"/>
              <a:cs typeface="+mn-cs"/>
            </a:endParaRPr>
          </a:p>
          <a:p>
            <a:pPr>
              <a:defRPr/>
            </a:pPr>
            <a:r>
              <a:rPr lang="en-US" dirty="0">
                <a:ea typeface="+mn-ea"/>
                <a:cs typeface="+mn-cs"/>
              </a:rPr>
              <a:t>February 11, 2022</a:t>
            </a:r>
          </a:p>
          <a:p>
            <a:pPr>
              <a:defRPr/>
            </a:pPr>
            <a:r>
              <a:rPr lang="en-US" dirty="0" err="1">
                <a:ea typeface="+mn-ea"/>
                <a:cs typeface="+mn-cs"/>
              </a:rPr>
              <a:t>www.mhaloin.com</a:t>
            </a:r>
            <a:endParaRPr lang="en-US" dirty="0">
              <a:ea typeface="+mn-ea"/>
              <a:cs typeface="+mn-cs"/>
            </a:endParaRPr>
          </a:p>
        </p:txBody>
      </p:sp>
    </p:spTree>
    <p:extLst>
      <p:ext uri="{BB962C8B-B14F-4D97-AF65-F5344CB8AC3E}">
        <p14:creationId xmlns:p14="http://schemas.microsoft.com/office/powerpoint/2010/main" val="49590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F626-343D-E649-9751-A54F225C6E81}"/>
              </a:ext>
            </a:extLst>
          </p:cNvPr>
          <p:cNvSpPr>
            <a:spLocks noGrp="1"/>
          </p:cNvSpPr>
          <p:nvPr>
            <p:ph type="title"/>
          </p:nvPr>
        </p:nvSpPr>
        <p:spPr/>
        <p:txBody>
          <a:bodyPr/>
          <a:lstStyle/>
          <a:p>
            <a:pPr algn="ctr"/>
            <a:r>
              <a:rPr lang="en-US" dirty="0"/>
              <a:t>Contemporary Realistic Fiction/ Mystery Adventure</a:t>
            </a:r>
          </a:p>
        </p:txBody>
      </p:sp>
      <p:pic>
        <p:nvPicPr>
          <p:cNvPr id="3" name="Picture 2">
            <a:extLst>
              <a:ext uri="{FF2B5EF4-FFF2-40B4-BE49-F238E27FC236}">
                <a16:creationId xmlns:a16="http://schemas.microsoft.com/office/drawing/2014/main" id="{317EB1B8-9DA1-564C-A0EC-FFFF37A78725}"/>
              </a:ext>
            </a:extLst>
          </p:cNvPr>
          <p:cNvPicPr>
            <a:picLocks noChangeAspect="1"/>
          </p:cNvPicPr>
          <p:nvPr/>
        </p:nvPicPr>
        <p:blipFill>
          <a:blip r:embed="rId3"/>
          <a:stretch>
            <a:fillRect/>
          </a:stretch>
        </p:blipFill>
        <p:spPr>
          <a:xfrm>
            <a:off x="7645711" y="1343355"/>
            <a:ext cx="3527502" cy="5291253"/>
          </a:xfrm>
          <a:prstGeom prst="rect">
            <a:avLst/>
          </a:prstGeom>
        </p:spPr>
      </p:pic>
      <p:pic>
        <p:nvPicPr>
          <p:cNvPr id="10" name="Picture 9">
            <a:extLst>
              <a:ext uri="{FF2B5EF4-FFF2-40B4-BE49-F238E27FC236}">
                <a16:creationId xmlns:a16="http://schemas.microsoft.com/office/drawing/2014/main" id="{6C441FFE-E90C-1E40-B7DE-4C066C183462}"/>
              </a:ext>
            </a:extLst>
          </p:cNvPr>
          <p:cNvPicPr>
            <a:picLocks noChangeAspect="1"/>
          </p:cNvPicPr>
          <p:nvPr/>
        </p:nvPicPr>
        <p:blipFill>
          <a:blip r:embed="rId4"/>
          <a:stretch>
            <a:fillRect/>
          </a:stretch>
        </p:blipFill>
        <p:spPr>
          <a:xfrm>
            <a:off x="3247997" y="2437896"/>
            <a:ext cx="1422400" cy="1422400"/>
          </a:xfrm>
          <a:prstGeom prst="rect">
            <a:avLst/>
          </a:prstGeom>
        </p:spPr>
      </p:pic>
      <p:sp>
        <p:nvSpPr>
          <p:cNvPr id="13" name="TextBox 12">
            <a:extLst>
              <a:ext uri="{FF2B5EF4-FFF2-40B4-BE49-F238E27FC236}">
                <a16:creationId xmlns:a16="http://schemas.microsoft.com/office/drawing/2014/main" id="{94369324-B1C7-CE48-AE86-9611516FAEC9}"/>
              </a:ext>
            </a:extLst>
          </p:cNvPr>
          <p:cNvSpPr txBox="1"/>
          <p:nvPr/>
        </p:nvSpPr>
        <p:spPr>
          <a:xfrm>
            <a:off x="3280850" y="3912164"/>
            <a:ext cx="1955065" cy="646331"/>
          </a:xfrm>
          <a:prstGeom prst="rect">
            <a:avLst/>
          </a:prstGeom>
          <a:noFill/>
        </p:spPr>
        <p:txBody>
          <a:bodyPr wrap="square" rtlCol="0">
            <a:spAutoFit/>
          </a:bodyPr>
          <a:lstStyle/>
          <a:p>
            <a:r>
              <a:rPr lang="en-US" dirty="0"/>
              <a:t>Sydney Taylor</a:t>
            </a:r>
          </a:p>
          <a:p>
            <a:r>
              <a:rPr lang="en-US" dirty="0"/>
              <a:t>Honor</a:t>
            </a:r>
          </a:p>
        </p:txBody>
      </p:sp>
      <p:sp>
        <p:nvSpPr>
          <p:cNvPr id="4" name="TextBox 3">
            <a:extLst>
              <a:ext uri="{FF2B5EF4-FFF2-40B4-BE49-F238E27FC236}">
                <a16:creationId xmlns:a16="http://schemas.microsoft.com/office/drawing/2014/main" id="{B10A38C0-5B85-BF40-B2BD-90F9F0E560DA}"/>
              </a:ext>
            </a:extLst>
          </p:cNvPr>
          <p:cNvSpPr txBox="1"/>
          <p:nvPr/>
        </p:nvSpPr>
        <p:spPr>
          <a:xfrm>
            <a:off x="3465095" y="5486400"/>
            <a:ext cx="2630905" cy="369332"/>
          </a:xfrm>
          <a:prstGeom prst="rect">
            <a:avLst/>
          </a:prstGeom>
          <a:noFill/>
        </p:spPr>
        <p:txBody>
          <a:bodyPr wrap="square" rtlCol="0">
            <a:spAutoFit/>
          </a:bodyPr>
          <a:lstStyle/>
          <a:p>
            <a:r>
              <a:rPr lang="en-US" dirty="0">
                <a:hlinkClick r:id="rId5"/>
              </a:rPr>
              <a:t>Gordon Korman Website</a:t>
            </a:r>
            <a:endParaRPr lang="en-US" dirty="0"/>
          </a:p>
        </p:txBody>
      </p:sp>
    </p:spTree>
    <p:extLst>
      <p:ext uri="{BB962C8B-B14F-4D97-AF65-F5344CB8AC3E}">
        <p14:creationId xmlns:p14="http://schemas.microsoft.com/office/powerpoint/2010/main" val="288878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CF6D582-3597-FC4D-BCAB-88AC3138A3EE}"/>
              </a:ext>
            </a:extLst>
          </p:cNvPr>
          <p:cNvSpPr>
            <a:spLocks noGrp="1"/>
          </p:cNvSpPr>
          <p:nvPr>
            <p:ph type="title"/>
          </p:nvPr>
        </p:nvSpPr>
        <p:spPr/>
        <p:txBody>
          <a:bodyPr/>
          <a:lstStyle/>
          <a:p>
            <a:r>
              <a:rPr lang="en-US" altLang="en-US">
                <a:ea typeface="ＭＳ Ｐゴシック" panose="020B0600070205080204" pitchFamily="34" charset="-128"/>
              </a:rPr>
              <a:t>Collective Biography</a:t>
            </a:r>
          </a:p>
        </p:txBody>
      </p:sp>
      <p:pic>
        <p:nvPicPr>
          <p:cNvPr id="2" name="Picture 1">
            <a:extLst>
              <a:ext uri="{FF2B5EF4-FFF2-40B4-BE49-F238E27FC236}">
                <a16:creationId xmlns:a16="http://schemas.microsoft.com/office/drawing/2014/main" id="{20FD96AC-846D-A54B-80E7-0B2B0F906D43}"/>
              </a:ext>
            </a:extLst>
          </p:cNvPr>
          <p:cNvPicPr>
            <a:picLocks noChangeAspect="1"/>
          </p:cNvPicPr>
          <p:nvPr/>
        </p:nvPicPr>
        <p:blipFill>
          <a:blip r:embed="rId3"/>
          <a:stretch>
            <a:fillRect/>
          </a:stretch>
        </p:blipFill>
        <p:spPr>
          <a:xfrm>
            <a:off x="1744762" y="1325563"/>
            <a:ext cx="3690937" cy="5167312"/>
          </a:xfrm>
          <a:prstGeom prst="rect">
            <a:avLst/>
          </a:prstGeom>
        </p:spPr>
      </p:pic>
      <p:sp>
        <p:nvSpPr>
          <p:cNvPr id="3" name="TextBox 2">
            <a:extLst>
              <a:ext uri="{FF2B5EF4-FFF2-40B4-BE49-F238E27FC236}">
                <a16:creationId xmlns:a16="http://schemas.microsoft.com/office/drawing/2014/main" id="{770C5969-7EC6-5C44-B9E0-A0D3D5BF5BF8}"/>
              </a:ext>
            </a:extLst>
          </p:cNvPr>
          <p:cNvSpPr txBox="1"/>
          <p:nvPr/>
        </p:nvSpPr>
        <p:spPr>
          <a:xfrm>
            <a:off x="6328611" y="4572000"/>
            <a:ext cx="2550694" cy="646331"/>
          </a:xfrm>
          <a:prstGeom prst="rect">
            <a:avLst/>
          </a:prstGeom>
          <a:noFill/>
        </p:spPr>
        <p:txBody>
          <a:bodyPr wrap="square" rtlCol="0">
            <a:spAutoFit/>
          </a:bodyPr>
          <a:lstStyle/>
          <a:p>
            <a:r>
              <a:rPr lang="en-US" dirty="0">
                <a:hlinkClick r:id="rId4"/>
              </a:rPr>
              <a:t>Book page at Penguin/Random House</a:t>
            </a:r>
            <a:endParaRPr lang="en-US" dirty="0"/>
          </a:p>
        </p:txBody>
      </p:sp>
      <p:sp>
        <p:nvSpPr>
          <p:cNvPr id="4" name="TextBox 3">
            <a:extLst>
              <a:ext uri="{FF2B5EF4-FFF2-40B4-BE49-F238E27FC236}">
                <a16:creationId xmlns:a16="http://schemas.microsoft.com/office/drawing/2014/main" id="{2AE108F1-8CB1-4C4C-B795-958C5D0B1E9E}"/>
              </a:ext>
            </a:extLst>
          </p:cNvPr>
          <p:cNvSpPr txBox="1"/>
          <p:nvPr/>
        </p:nvSpPr>
        <p:spPr>
          <a:xfrm>
            <a:off x="8879305" y="3200400"/>
            <a:ext cx="2815390" cy="646331"/>
          </a:xfrm>
          <a:prstGeom prst="rect">
            <a:avLst/>
          </a:prstGeom>
          <a:noFill/>
        </p:spPr>
        <p:txBody>
          <a:bodyPr wrap="square" rtlCol="0">
            <a:spAutoFit/>
          </a:bodyPr>
          <a:lstStyle/>
          <a:p>
            <a:r>
              <a:rPr lang="en-US" dirty="0">
                <a:hlinkClick r:id="rId5"/>
              </a:rPr>
              <a:t>1 hour booktalk at the Museum of Jewish Heritage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3AAF-FA07-514D-A504-ECB602CAB04A}"/>
              </a:ext>
            </a:extLst>
          </p:cNvPr>
          <p:cNvSpPr>
            <a:spLocks noGrp="1"/>
          </p:cNvSpPr>
          <p:nvPr>
            <p:ph type="title"/>
          </p:nvPr>
        </p:nvSpPr>
        <p:spPr/>
        <p:txBody>
          <a:bodyPr/>
          <a:lstStyle/>
          <a:p>
            <a:r>
              <a:rPr lang="en-US" dirty="0"/>
              <a:t>Historical Fiction   and	Historical Memoir</a:t>
            </a:r>
          </a:p>
        </p:txBody>
      </p:sp>
      <p:sp>
        <p:nvSpPr>
          <p:cNvPr id="5" name="TextBox 4">
            <a:extLst>
              <a:ext uri="{FF2B5EF4-FFF2-40B4-BE49-F238E27FC236}">
                <a16:creationId xmlns:a16="http://schemas.microsoft.com/office/drawing/2014/main" id="{0889090D-79E3-064A-8078-78C9D78D04D7}"/>
              </a:ext>
            </a:extLst>
          </p:cNvPr>
          <p:cNvSpPr txBox="1"/>
          <p:nvPr/>
        </p:nvSpPr>
        <p:spPr>
          <a:xfrm>
            <a:off x="4667916" y="2814121"/>
            <a:ext cx="2167466" cy="1477328"/>
          </a:xfrm>
          <a:prstGeom prst="rect">
            <a:avLst/>
          </a:prstGeom>
          <a:noFill/>
        </p:spPr>
        <p:txBody>
          <a:bodyPr wrap="square" rtlCol="0">
            <a:spAutoFit/>
          </a:bodyPr>
          <a:lstStyle/>
          <a:p>
            <a:r>
              <a:rPr lang="en-US" dirty="0">
                <a:hlinkClick r:id="rId3"/>
              </a:rPr>
              <a:t>Educator's guide at Holiday House</a:t>
            </a:r>
            <a:r>
              <a:rPr lang="en-US" dirty="0"/>
              <a:t>  also interview with author and other materials.</a:t>
            </a:r>
          </a:p>
        </p:txBody>
      </p:sp>
      <p:pic>
        <p:nvPicPr>
          <p:cNvPr id="12" name="Picture 11">
            <a:extLst>
              <a:ext uri="{FF2B5EF4-FFF2-40B4-BE49-F238E27FC236}">
                <a16:creationId xmlns:a16="http://schemas.microsoft.com/office/drawing/2014/main" id="{064079CD-38CD-8E44-8202-7709458E59A3}"/>
              </a:ext>
            </a:extLst>
          </p:cNvPr>
          <p:cNvPicPr>
            <a:picLocks noChangeAspect="1"/>
          </p:cNvPicPr>
          <p:nvPr/>
        </p:nvPicPr>
        <p:blipFill>
          <a:blip r:embed="rId4"/>
          <a:stretch>
            <a:fillRect/>
          </a:stretch>
        </p:blipFill>
        <p:spPr>
          <a:xfrm>
            <a:off x="979622" y="1253353"/>
            <a:ext cx="3420626" cy="5274624"/>
          </a:xfrm>
          <a:prstGeom prst="rect">
            <a:avLst/>
          </a:prstGeom>
        </p:spPr>
      </p:pic>
      <p:pic>
        <p:nvPicPr>
          <p:cNvPr id="6" name="Picture 6">
            <a:extLst>
              <a:ext uri="{FF2B5EF4-FFF2-40B4-BE49-F238E27FC236}">
                <a16:creationId xmlns:a16="http://schemas.microsoft.com/office/drawing/2014/main" id="{8983E93C-303D-8B4B-A608-1FF4BFAE9B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520" y="4291449"/>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B3DFEB01-8868-B84C-AD68-2F869B925D2B}"/>
              </a:ext>
            </a:extLst>
          </p:cNvPr>
          <p:cNvSpPr txBox="1">
            <a:spLocks noChangeArrowheads="1"/>
          </p:cNvSpPr>
          <p:nvPr/>
        </p:nvSpPr>
        <p:spPr bwMode="auto">
          <a:xfrm>
            <a:off x="4462520" y="5667785"/>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Older</a:t>
            </a:r>
          </a:p>
        </p:txBody>
      </p:sp>
      <p:pic>
        <p:nvPicPr>
          <p:cNvPr id="8" name="Picture 7">
            <a:extLst>
              <a:ext uri="{FF2B5EF4-FFF2-40B4-BE49-F238E27FC236}">
                <a16:creationId xmlns:a16="http://schemas.microsoft.com/office/drawing/2014/main" id="{F1BB64B1-215C-2F45-BF4F-C250D206C6FB}"/>
              </a:ext>
            </a:extLst>
          </p:cNvPr>
          <p:cNvPicPr>
            <a:picLocks noChangeAspect="1"/>
          </p:cNvPicPr>
          <p:nvPr/>
        </p:nvPicPr>
        <p:blipFill>
          <a:blip r:embed="rId6"/>
          <a:stretch>
            <a:fillRect/>
          </a:stretch>
        </p:blipFill>
        <p:spPr>
          <a:xfrm>
            <a:off x="7040778" y="1465225"/>
            <a:ext cx="3420626" cy="4768685"/>
          </a:xfrm>
          <a:prstGeom prst="rect">
            <a:avLst/>
          </a:prstGeom>
        </p:spPr>
      </p:pic>
      <p:pic>
        <p:nvPicPr>
          <p:cNvPr id="10" name="Picture 9">
            <a:extLst>
              <a:ext uri="{FF2B5EF4-FFF2-40B4-BE49-F238E27FC236}">
                <a16:creationId xmlns:a16="http://schemas.microsoft.com/office/drawing/2014/main" id="{990C51AE-D8CE-3547-8EFD-D3F5A0AFD058}"/>
              </a:ext>
            </a:extLst>
          </p:cNvPr>
          <p:cNvPicPr>
            <a:picLocks noChangeAspect="1"/>
          </p:cNvPicPr>
          <p:nvPr/>
        </p:nvPicPr>
        <p:blipFill>
          <a:blip r:embed="rId7"/>
          <a:stretch>
            <a:fillRect/>
          </a:stretch>
        </p:blipFill>
        <p:spPr>
          <a:xfrm>
            <a:off x="10423413" y="1445774"/>
            <a:ext cx="1422400" cy="1422400"/>
          </a:xfrm>
          <a:prstGeom prst="rect">
            <a:avLst/>
          </a:prstGeom>
        </p:spPr>
      </p:pic>
      <p:sp>
        <p:nvSpPr>
          <p:cNvPr id="11" name="TextBox 10">
            <a:extLst>
              <a:ext uri="{FF2B5EF4-FFF2-40B4-BE49-F238E27FC236}">
                <a16:creationId xmlns:a16="http://schemas.microsoft.com/office/drawing/2014/main" id="{4A1B0788-A3FB-BA4F-A1A6-43E06B22A234}"/>
              </a:ext>
            </a:extLst>
          </p:cNvPr>
          <p:cNvSpPr txBox="1"/>
          <p:nvPr/>
        </p:nvSpPr>
        <p:spPr>
          <a:xfrm>
            <a:off x="10456266" y="2920042"/>
            <a:ext cx="1955065" cy="646331"/>
          </a:xfrm>
          <a:prstGeom prst="rect">
            <a:avLst/>
          </a:prstGeom>
          <a:noFill/>
        </p:spPr>
        <p:txBody>
          <a:bodyPr wrap="square" rtlCol="0">
            <a:spAutoFit/>
          </a:bodyPr>
          <a:lstStyle/>
          <a:p>
            <a:r>
              <a:rPr lang="en-US" dirty="0"/>
              <a:t>Sydney Taylor</a:t>
            </a:r>
          </a:p>
          <a:p>
            <a:r>
              <a:rPr lang="en-US" dirty="0"/>
              <a:t>Honor</a:t>
            </a:r>
          </a:p>
        </p:txBody>
      </p:sp>
      <p:pic>
        <p:nvPicPr>
          <p:cNvPr id="13" name="Picture 6">
            <a:extLst>
              <a:ext uri="{FF2B5EF4-FFF2-40B4-BE49-F238E27FC236}">
                <a16:creationId xmlns:a16="http://schemas.microsoft.com/office/drawing/2014/main" id="{D4D3B208-D491-224A-949F-783F031BE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325" y="3690515"/>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04F80499-20A2-C449-B8A7-D6F94F5EE511}"/>
              </a:ext>
            </a:extLst>
          </p:cNvPr>
          <p:cNvSpPr txBox="1">
            <a:spLocks noChangeArrowheads="1"/>
          </p:cNvSpPr>
          <p:nvPr/>
        </p:nvSpPr>
        <p:spPr bwMode="auto">
          <a:xfrm>
            <a:off x="10699241" y="4982367"/>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Older</a:t>
            </a:r>
          </a:p>
        </p:txBody>
      </p:sp>
      <p:sp>
        <p:nvSpPr>
          <p:cNvPr id="3" name="TextBox 2">
            <a:extLst>
              <a:ext uri="{FF2B5EF4-FFF2-40B4-BE49-F238E27FC236}">
                <a16:creationId xmlns:a16="http://schemas.microsoft.com/office/drawing/2014/main" id="{D83E2671-E707-D243-86E6-A2E7461B55FF}"/>
              </a:ext>
            </a:extLst>
          </p:cNvPr>
          <p:cNvSpPr txBox="1"/>
          <p:nvPr/>
        </p:nvSpPr>
        <p:spPr>
          <a:xfrm>
            <a:off x="10731325" y="5905697"/>
            <a:ext cx="1366503" cy="923330"/>
          </a:xfrm>
          <a:prstGeom prst="rect">
            <a:avLst/>
          </a:prstGeom>
          <a:noFill/>
        </p:spPr>
        <p:txBody>
          <a:bodyPr wrap="square" rtlCol="0">
            <a:spAutoFit/>
          </a:bodyPr>
          <a:lstStyle/>
          <a:p>
            <a:r>
              <a:rPr lang="en-US" dirty="0">
                <a:hlinkClick r:id="rId8"/>
              </a:rPr>
              <a:t>Discussion Guide from Candlewick</a:t>
            </a:r>
            <a:endParaRPr lang="en-US" dirty="0"/>
          </a:p>
        </p:txBody>
      </p:sp>
      <p:sp>
        <p:nvSpPr>
          <p:cNvPr id="4" name="TextBox 3">
            <a:extLst>
              <a:ext uri="{FF2B5EF4-FFF2-40B4-BE49-F238E27FC236}">
                <a16:creationId xmlns:a16="http://schemas.microsoft.com/office/drawing/2014/main" id="{98B27D12-C5F2-D64F-AC60-10386E1AA095}"/>
              </a:ext>
            </a:extLst>
          </p:cNvPr>
          <p:cNvSpPr txBox="1"/>
          <p:nvPr/>
        </p:nvSpPr>
        <p:spPr>
          <a:xfrm>
            <a:off x="4667916" y="1690688"/>
            <a:ext cx="1428084" cy="707886"/>
          </a:xfrm>
          <a:prstGeom prst="rect">
            <a:avLst/>
          </a:prstGeom>
          <a:noFill/>
        </p:spPr>
        <p:txBody>
          <a:bodyPr wrap="square" rtlCol="0">
            <a:spAutoFit/>
          </a:bodyPr>
          <a:lstStyle/>
          <a:p>
            <a:r>
              <a:rPr lang="en-US" sz="2000" b="1" dirty="0"/>
              <a:t>Feb. 22, 2021</a:t>
            </a:r>
          </a:p>
        </p:txBody>
      </p:sp>
      <p:sp>
        <p:nvSpPr>
          <p:cNvPr id="9" name="TextBox 8">
            <a:extLst>
              <a:ext uri="{FF2B5EF4-FFF2-40B4-BE49-F238E27FC236}">
                <a16:creationId xmlns:a16="http://schemas.microsoft.com/office/drawing/2014/main" id="{2DF045BA-EF76-9545-87DF-FDA25989BD6D}"/>
              </a:ext>
            </a:extLst>
          </p:cNvPr>
          <p:cNvSpPr txBox="1"/>
          <p:nvPr/>
        </p:nvSpPr>
        <p:spPr>
          <a:xfrm>
            <a:off x="7700211" y="6233910"/>
            <a:ext cx="2358189" cy="400110"/>
          </a:xfrm>
          <a:prstGeom prst="rect">
            <a:avLst/>
          </a:prstGeom>
          <a:noFill/>
        </p:spPr>
        <p:txBody>
          <a:bodyPr wrap="square" rtlCol="0">
            <a:spAutoFit/>
          </a:bodyPr>
          <a:lstStyle/>
          <a:p>
            <a:r>
              <a:rPr lang="en-US" sz="2000" b="1" dirty="0"/>
              <a:t>December 14, 2021</a:t>
            </a:r>
          </a:p>
        </p:txBody>
      </p:sp>
    </p:spTree>
    <p:extLst>
      <p:ext uri="{BB962C8B-B14F-4D97-AF65-F5344CB8AC3E}">
        <p14:creationId xmlns:p14="http://schemas.microsoft.com/office/powerpoint/2010/main" val="240059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EFC0-AADD-6340-ADC3-1A6EFCD859BC}"/>
              </a:ext>
            </a:extLst>
          </p:cNvPr>
          <p:cNvSpPr>
            <a:spLocks noGrp="1"/>
          </p:cNvSpPr>
          <p:nvPr>
            <p:ph type="title"/>
          </p:nvPr>
        </p:nvSpPr>
        <p:spPr>
          <a:xfrm>
            <a:off x="261257" y="136525"/>
            <a:ext cx="10515600" cy="1325563"/>
          </a:xfrm>
        </p:spPr>
        <p:txBody>
          <a:bodyPr/>
          <a:lstStyle/>
          <a:p>
            <a:r>
              <a:rPr lang="en-US" dirty="0"/>
              <a:t>Historical Fiction</a:t>
            </a:r>
          </a:p>
        </p:txBody>
      </p:sp>
      <p:sp>
        <p:nvSpPr>
          <p:cNvPr id="5" name="TextBox 4">
            <a:extLst>
              <a:ext uri="{FF2B5EF4-FFF2-40B4-BE49-F238E27FC236}">
                <a16:creationId xmlns:a16="http://schemas.microsoft.com/office/drawing/2014/main" id="{B9086CFE-1DC0-6748-9A92-77CDB24393D7}"/>
              </a:ext>
            </a:extLst>
          </p:cNvPr>
          <p:cNvSpPr txBox="1"/>
          <p:nvPr/>
        </p:nvSpPr>
        <p:spPr>
          <a:xfrm>
            <a:off x="466711" y="5030021"/>
            <a:ext cx="3069771" cy="646331"/>
          </a:xfrm>
          <a:prstGeom prst="rect">
            <a:avLst/>
          </a:prstGeom>
          <a:noFill/>
        </p:spPr>
        <p:txBody>
          <a:bodyPr wrap="square" rtlCol="0">
            <a:spAutoFit/>
          </a:bodyPr>
          <a:lstStyle/>
          <a:p>
            <a:r>
              <a:rPr lang="en-US" dirty="0">
                <a:hlinkClick r:id="rId3"/>
              </a:rPr>
              <a:t>What Parent's need to know at Common Sense Media</a:t>
            </a:r>
            <a:endParaRPr lang="en-US" dirty="0"/>
          </a:p>
        </p:txBody>
      </p:sp>
      <p:pic>
        <p:nvPicPr>
          <p:cNvPr id="13" name="Picture 6">
            <a:extLst>
              <a:ext uri="{FF2B5EF4-FFF2-40B4-BE49-F238E27FC236}">
                <a16:creationId xmlns:a16="http://schemas.microsoft.com/office/drawing/2014/main" id="{9560EEA2-FEA2-6B45-859E-37FF5843D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364" y="5594678"/>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D7F49D61-C211-4D42-9A8E-A65A04658EE0}"/>
              </a:ext>
            </a:extLst>
          </p:cNvPr>
          <p:cNvSpPr txBox="1">
            <a:spLocks noChangeArrowheads="1"/>
          </p:cNvSpPr>
          <p:nvPr/>
        </p:nvSpPr>
        <p:spPr bwMode="auto">
          <a:xfrm>
            <a:off x="3640364" y="3429000"/>
            <a:ext cx="1398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hlinkClick r:id="rId5"/>
              </a:rPr>
              <a:t>3 minute book trailer</a:t>
            </a:r>
            <a:endParaRPr lang="en-US" altLang="en-US" dirty="0"/>
          </a:p>
        </p:txBody>
      </p:sp>
      <p:pic>
        <p:nvPicPr>
          <p:cNvPr id="9" name="Picture 8">
            <a:extLst>
              <a:ext uri="{FF2B5EF4-FFF2-40B4-BE49-F238E27FC236}">
                <a16:creationId xmlns:a16="http://schemas.microsoft.com/office/drawing/2014/main" id="{E54B6733-2EF4-6B4E-9306-D731E99915BD}"/>
              </a:ext>
            </a:extLst>
          </p:cNvPr>
          <p:cNvPicPr>
            <a:picLocks noChangeAspect="1"/>
          </p:cNvPicPr>
          <p:nvPr/>
        </p:nvPicPr>
        <p:blipFill>
          <a:blip r:embed="rId6"/>
          <a:stretch>
            <a:fillRect/>
          </a:stretch>
        </p:blipFill>
        <p:spPr>
          <a:xfrm>
            <a:off x="1002392" y="1181648"/>
            <a:ext cx="2476788" cy="3658026"/>
          </a:xfrm>
          <a:prstGeom prst="rect">
            <a:avLst/>
          </a:prstGeom>
        </p:spPr>
      </p:pic>
      <p:pic>
        <p:nvPicPr>
          <p:cNvPr id="15" name="Picture 14">
            <a:extLst>
              <a:ext uri="{FF2B5EF4-FFF2-40B4-BE49-F238E27FC236}">
                <a16:creationId xmlns:a16="http://schemas.microsoft.com/office/drawing/2014/main" id="{B34D8FC4-7A4F-3E41-84BD-F5F8B03580BA}"/>
              </a:ext>
            </a:extLst>
          </p:cNvPr>
          <p:cNvPicPr>
            <a:picLocks noChangeAspect="1"/>
          </p:cNvPicPr>
          <p:nvPr/>
        </p:nvPicPr>
        <p:blipFill>
          <a:blip r:embed="rId7"/>
          <a:stretch>
            <a:fillRect/>
          </a:stretch>
        </p:blipFill>
        <p:spPr>
          <a:xfrm>
            <a:off x="6663555" y="202755"/>
            <a:ext cx="3465580" cy="5366060"/>
          </a:xfrm>
          <a:prstGeom prst="rect">
            <a:avLst/>
          </a:prstGeom>
        </p:spPr>
      </p:pic>
      <p:sp>
        <p:nvSpPr>
          <p:cNvPr id="3" name="TextBox 2">
            <a:extLst>
              <a:ext uri="{FF2B5EF4-FFF2-40B4-BE49-F238E27FC236}">
                <a16:creationId xmlns:a16="http://schemas.microsoft.com/office/drawing/2014/main" id="{ABBFEE17-F8BA-7142-B20D-9E317C3EA972}"/>
              </a:ext>
            </a:extLst>
          </p:cNvPr>
          <p:cNvSpPr txBox="1"/>
          <p:nvPr/>
        </p:nvSpPr>
        <p:spPr>
          <a:xfrm>
            <a:off x="10459844" y="1895707"/>
            <a:ext cx="1561171" cy="1477328"/>
          </a:xfrm>
          <a:prstGeom prst="rect">
            <a:avLst/>
          </a:prstGeom>
          <a:noFill/>
        </p:spPr>
        <p:txBody>
          <a:bodyPr wrap="square" rtlCol="0">
            <a:spAutoFit/>
          </a:bodyPr>
          <a:lstStyle/>
          <a:p>
            <a:r>
              <a:rPr lang="en-US" dirty="0">
                <a:hlinkClick r:id="rId8"/>
              </a:rPr>
              <a:t>This One's Dedicated to ... 7 min. discussion for teachers</a:t>
            </a:r>
            <a:endParaRPr lang="en-US" dirty="0"/>
          </a:p>
        </p:txBody>
      </p:sp>
    </p:spTree>
    <p:extLst>
      <p:ext uri="{BB962C8B-B14F-4D97-AF65-F5344CB8AC3E}">
        <p14:creationId xmlns:p14="http://schemas.microsoft.com/office/powerpoint/2010/main" val="1307435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6AA2-E247-B14D-8349-B7028D585A70}"/>
              </a:ext>
            </a:extLst>
          </p:cNvPr>
          <p:cNvSpPr>
            <a:spLocks noGrp="1"/>
          </p:cNvSpPr>
          <p:nvPr>
            <p:ph type="title"/>
          </p:nvPr>
        </p:nvSpPr>
        <p:spPr/>
        <p:txBody>
          <a:bodyPr/>
          <a:lstStyle/>
          <a:p>
            <a:r>
              <a:rPr lang="en-US" dirty="0"/>
              <a:t>Main Character named Bug</a:t>
            </a:r>
          </a:p>
        </p:txBody>
      </p:sp>
      <p:pic>
        <p:nvPicPr>
          <p:cNvPr id="4" name="Picture 3">
            <a:extLst>
              <a:ext uri="{FF2B5EF4-FFF2-40B4-BE49-F238E27FC236}">
                <a16:creationId xmlns:a16="http://schemas.microsoft.com/office/drawing/2014/main" id="{5E46C9A5-B4B6-FC4B-9D35-0F0DE2A2D2E1}"/>
              </a:ext>
            </a:extLst>
          </p:cNvPr>
          <p:cNvPicPr>
            <a:picLocks noChangeAspect="1"/>
          </p:cNvPicPr>
          <p:nvPr/>
        </p:nvPicPr>
        <p:blipFill>
          <a:blip r:embed="rId3"/>
          <a:stretch>
            <a:fillRect/>
          </a:stretch>
        </p:blipFill>
        <p:spPr>
          <a:xfrm>
            <a:off x="1061347" y="1463675"/>
            <a:ext cx="3352800" cy="5029200"/>
          </a:xfrm>
          <a:prstGeom prst="rect">
            <a:avLst/>
          </a:prstGeom>
        </p:spPr>
      </p:pic>
      <p:sp>
        <p:nvSpPr>
          <p:cNvPr id="6" name="TextBox 5">
            <a:extLst>
              <a:ext uri="{FF2B5EF4-FFF2-40B4-BE49-F238E27FC236}">
                <a16:creationId xmlns:a16="http://schemas.microsoft.com/office/drawing/2014/main" id="{99463834-7376-AB4B-85AB-5A5765BB1641}"/>
              </a:ext>
            </a:extLst>
          </p:cNvPr>
          <p:cNvSpPr txBox="1"/>
          <p:nvPr/>
        </p:nvSpPr>
        <p:spPr>
          <a:xfrm>
            <a:off x="4763383" y="4062712"/>
            <a:ext cx="3014472" cy="646331"/>
          </a:xfrm>
          <a:prstGeom prst="rect">
            <a:avLst/>
          </a:prstGeom>
          <a:noFill/>
        </p:spPr>
        <p:txBody>
          <a:bodyPr wrap="square" rtlCol="0">
            <a:spAutoFit/>
          </a:bodyPr>
          <a:lstStyle/>
          <a:p>
            <a:r>
              <a:rPr lang="en-US" dirty="0">
                <a:hlinkClick r:id="rId4"/>
              </a:rPr>
              <a:t>2 min. Kyle Lukoff as National Book Award Finalist</a:t>
            </a:r>
            <a:endParaRPr lang="en-US" dirty="0"/>
          </a:p>
        </p:txBody>
      </p:sp>
      <p:pic>
        <p:nvPicPr>
          <p:cNvPr id="5" name="Picture 6">
            <a:extLst>
              <a:ext uri="{FF2B5EF4-FFF2-40B4-BE49-F238E27FC236}">
                <a16:creationId xmlns:a16="http://schemas.microsoft.com/office/drawing/2014/main" id="{D197350E-42F4-A347-84EA-F414233BE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277" y="4763552"/>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68C99B34-9945-7045-9F40-2CF2911A01AC}"/>
              </a:ext>
            </a:extLst>
          </p:cNvPr>
          <p:cNvSpPr txBox="1">
            <a:spLocks noChangeArrowheads="1"/>
          </p:cNvSpPr>
          <p:nvPr/>
        </p:nvSpPr>
        <p:spPr bwMode="auto">
          <a:xfrm>
            <a:off x="5396706" y="5961061"/>
            <a:ext cx="1398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a:t>
            </a:r>
          </a:p>
        </p:txBody>
      </p:sp>
      <p:pic>
        <p:nvPicPr>
          <p:cNvPr id="3" name="Picture 2">
            <a:extLst>
              <a:ext uri="{FF2B5EF4-FFF2-40B4-BE49-F238E27FC236}">
                <a16:creationId xmlns:a16="http://schemas.microsoft.com/office/drawing/2014/main" id="{11130E89-EA0B-5D4E-A362-C974CA0FC5F1}"/>
              </a:ext>
            </a:extLst>
          </p:cNvPr>
          <p:cNvPicPr>
            <a:picLocks noChangeAspect="1"/>
          </p:cNvPicPr>
          <p:nvPr/>
        </p:nvPicPr>
        <p:blipFill>
          <a:blip r:embed="rId6"/>
          <a:stretch>
            <a:fillRect/>
          </a:stretch>
        </p:blipFill>
        <p:spPr>
          <a:xfrm>
            <a:off x="8756950" y="250340"/>
            <a:ext cx="2946086" cy="4458703"/>
          </a:xfrm>
          <a:prstGeom prst="rect">
            <a:avLst/>
          </a:prstGeom>
        </p:spPr>
      </p:pic>
      <p:sp>
        <p:nvSpPr>
          <p:cNvPr id="8" name="TextBox 7">
            <a:extLst>
              <a:ext uri="{FF2B5EF4-FFF2-40B4-BE49-F238E27FC236}">
                <a16:creationId xmlns:a16="http://schemas.microsoft.com/office/drawing/2014/main" id="{DF909413-0BFC-4B42-ACF8-C4C8C788E3C2}"/>
              </a:ext>
            </a:extLst>
          </p:cNvPr>
          <p:cNvSpPr txBox="1"/>
          <p:nvPr/>
        </p:nvSpPr>
        <p:spPr>
          <a:xfrm>
            <a:off x="4763383" y="1246556"/>
            <a:ext cx="3014472" cy="3139321"/>
          </a:xfrm>
          <a:prstGeom prst="rect">
            <a:avLst/>
          </a:prstGeom>
          <a:noFill/>
        </p:spPr>
        <p:txBody>
          <a:bodyPr wrap="square" rtlCol="0">
            <a:spAutoFit/>
          </a:bodyPr>
          <a:lstStyle/>
          <a:p>
            <a:r>
              <a:rPr lang="en-US" dirty="0"/>
              <a:t> “It’s about a kid being haunted by the ghosts of their dead uncle into figuring out something important! It’s kind of a scary story, and also a sad story but with a mostly happy ending, and it’s about figuring out how to make friends, being who you are, and letting go of someone you love.” </a:t>
            </a:r>
          </a:p>
          <a:p>
            <a:endParaRPr lang="en-US" dirty="0"/>
          </a:p>
        </p:txBody>
      </p:sp>
      <p:sp>
        <p:nvSpPr>
          <p:cNvPr id="9" name="TextBox 8">
            <a:extLst>
              <a:ext uri="{FF2B5EF4-FFF2-40B4-BE49-F238E27FC236}">
                <a16:creationId xmlns:a16="http://schemas.microsoft.com/office/drawing/2014/main" id="{EA802A2A-AC12-F04A-8C34-424DCFE4D1CE}"/>
              </a:ext>
            </a:extLst>
          </p:cNvPr>
          <p:cNvSpPr txBox="1"/>
          <p:nvPr/>
        </p:nvSpPr>
        <p:spPr>
          <a:xfrm>
            <a:off x="9336505" y="4981074"/>
            <a:ext cx="2017295" cy="923330"/>
          </a:xfrm>
          <a:prstGeom prst="rect">
            <a:avLst/>
          </a:prstGeom>
          <a:noFill/>
        </p:spPr>
        <p:txBody>
          <a:bodyPr wrap="square" rtlCol="0">
            <a:spAutoFit/>
          </a:bodyPr>
          <a:lstStyle/>
          <a:p>
            <a:r>
              <a:rPr lang="en-US" dirty="0">
                <a:hlinkClick r:id="rId7"/>
              </a:rPr>
              <a:t>Simon &amp; Schuster page with Reading Group Guide</a:t>
            </a:r>
            <a:endParaRPr lang="en-US" dirty="0"/>
          </a:p>
        </p:txBody>
      </p:sp>
    </p:spTree>
    <p:extLst>
      <p:ext uri="{BB962C8B-B14F-4D97-AF65-F5344CB8AC3E}">
        <p14:creationId xmlns:p14="http://schemas.microsoft.com/office/powerpoint/2010/main" val="142810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F23637C-FBC6-B846-ADFD-7EA6635224D1}"/>
              </a:ext>
            </a:extLst>
          </p:cNvPr>
          <p:cNvSpPr>
            <a:spLocks noGrp="1"/>
          </p:cNvSpPr>
          <p:nvPr>
            <p:ph type="title"/>
          </p:nvPr>
        </p:nvSpPr>
        <p:spPr/>
        <p:txBody>
          <a:bodyPr/>
          <a:lstStyle/>
          <a:p>
            <a:r>
              <a:rPr lang="en-US" altLang="en-US">
                <a:ea typeface="ＭＳ Ｐゴシック" panose="020B0600070205080204" pitchFamily="34" charset="-128"/>
              </a:rPr>
              <a:t>Novels in verse</a:t>
            </a:r>
          </a:p>
        </p:txBody>
      </p:sp>
      <p:sp>
        <p:nvSpPr>
          <p:cNvPr id="4" name="TextBox 3">
            <a:extLst>
              <a:ext uri="{FF2B5EF4-FFF2-40B4-BE49-F238E27FC236}">
                <a16:creationId xmlns:a16="http://schemas.microsoft.com/office/drawing/2014/main" id="{1ADF3418-8095-9B4D-B487-16D764614624}"/>
              </a:ext>
            </a:extLst>
          </p:cNvPr>
          <p:cNvSpPr txBox="1"/>
          <p:nvPr/>
        </p:nvSpPr>
        <p:spPr>
          <a:xfrm>
            <a:off x="2713928" y="5754080"/>
            <a:ext cx="1485900" cy="1200329"/>
          </a:xfrm>
          <a:prstGeom prst="rect">
            <a:avLst/>
          </a:prstGeom>
          <a:noFill/>
        </p:spPr>
        <p:txBody>
          <a:bodyPr wrap="square" rtlCol="0">
            <a:spAutoFit/>
          </a:bodyPr>
          <a:lstStyle/>
          <a:p>
            <a:r>
              <a:rPr lang="en-US" dirty="0">
                <a:hlinkClick r:id="rId3"/>
              </a:rPr>
              <a:t>Lisa Fipps introduces her book 1 min.</a:t>
            </a:r>
            <a:endParaRPr lang="en-US" dirty="0"/>
          </a:p>
        </p:txBody>
      </p:sp>
      <p:pic>
        <p:nvPicPr>
          <p:cNvPr id="15" name="Picture 14">
            <a:extLst>
              <a:ext uri="{FF2B5EF4-FFF2-40B4-BE49-F238E27FC236}">
                <a16:creationId xmlns:a16="http://schemas.microsoft.com/office/drawing/2014/main" id="{1E239824-342B-5947-A691-5C0D98E867ED}"/>
              </a:ext>
            </a:extLst>
          </p:cNvPr>
          <p:cNvPicPr>
            <a:picLocks noChangeAspect="1"/>
          </p:cNvPicPr>
          <p:nvPr/>
        </p:nvPicPr>
        <p:blipFill>
          <a:blip r:embed="rId4"/>
          <a:stretch>
            <a:fillRect/>
          </a:stretch>
        </p:blipFill>
        <p:spPr>
          <a:xfrm>
            <a:off x="646771" y="1525278"/>
            <a:ext cx="2810107" cy="4228802"/>
          </a:xfrm>
          <a:prstGeom prst="rect">
            <a:avLst/>
          </a:prstGeom>
        </p:spPr>
      </p:pic>
      <p:sp>
        <p:nvSpPr>
          <p:cNvPr id="9" name="TextBox 8">
            <a:extLst>
              <a:ext uri="{FF2B5EF4-FFF2-40B4-BE49-F238E27FC236}">
                <a16:creationId xmlns:a16="http://schemas.microsoft.com/office/drawing/2014/main" id="{3081B315-B4ED-564E-A5CC-BDDFB07E25D4}"/>
              </a:ext>
            </a:extLst>
          </p:cNvPr>
          <p:cNvSpPr txBox="1"/>
          <p:nvPr/>
        </p:nvSpPr>
        <p:spPr>
          <a:xfrm>
            <a:off x="94068" y="5862025"/>
            <a:ext cx="2563973" cy="646331"/>
          </a:xfrm>
          <a:prstGeom prst="rect">
            <a:avLst/>
          </a:prstGeom>
          <a:noFill/>
        </p:spPr>
        <p:txBody>
          <a:bodyPr wrap="square" rtlCol="0">
            <a:spAutoFit/>
          </a:bodyPr>
          <a:lstStyle/>
          <a:p>
            <a:r>
              <a:rPr lang="en-US" dirty="0">
                <a:hlinkClick r:id="rId5"/>
              </a:rPr>
              <a:t>Starfish Discussion Guide at Random House</a:t>
            </a:r>
            <a:endParaRPr lang="en-US" dirty="0"/>
          </a:p>
        </p:txBody>
      </p:sp>
      <p:pic>
        <p:nvPicPr>
          <p:cNvPr id="3" name="Picture 2">
            <a:extLst>
              <a:ext uri="{FF2B5EF4-FFF2-40B4-BE49-F238E27FC236}">
                <a16:creationId xmlns:a16="http://schemas.microsoft.com/office/drawing/2014/main" id="{BAA7BA23-B715-8940-885F-FB7751217BF8}"/>
              </a:ext>
            </a:extLst>
          </p:cNvPr>
          <p:cNvPicPr>
            <a:picLocks noChangeAspect="1"/>
          </p:cNvPicPr>
          <p:nvPr/>
        </p:nvPicPr>
        <p:blipFill>
          <a:blip r:embed="rId6"/>
          <a:stretch>
            <a:fillRect/>
          </a:stretch>
        </p:blipFill>
        <p:spPr>
          <a:xfrm>
            <a:off x="5697357" y="466077"/>
            <a:ext cx="2479115" cy="3087200"/>
          </a:xfrm>
          <a:prstGeom prst="rect">
            <a:avLst/>
          </a:prstGeom>
        </p:spPr>
      </p:pic>
      <p:pic>
        <p:nvPicPr>
          <p:cNvPr id="10" name="Picture 9">
            <a:extLst>
              <a:ext uri="{FF2B5EF4-FFF2-40B4-BE49-F238E27FC236}">
                <a16:creationId xmlns:a16="http://schemas.microsoft.com/office/drawing/2014/main" id="{7D345787-9CD2-A546-BF4B-26DDF8739CD2}"/>
              </a:ext>
            </a:extLst>
          </p:cNvPr>
          <p:cNvPicPr>
            <a:picLocks noChangeAspect="1"/>
          </p:cNvPicPr>
          <p:nvPr/>
        </p:nvPicPr>
        <p:blipFill>
          <a:blip r:embed="rId7"/>
          <a:stretch>
            <a:fillRect/>
          </a:stretch>
        </p:blipFill>
        <p:spPr>
          <a:xfrm>
            <a:off x="3982248" y="5275504"/>
            <a:ext cx="1485900" cy="1489770"/>
          </a:xfrm>
          <a:prstGeom prst="rect">
            <a:avLst/>
          </a:prstGeom>
        </p:spPr>
      </p:pic>
      <p:pic>
        <p:nvPicPr>
          <p:cNvPr id="2" name="Picture 1">
            <a:extLst>
              <a:ext uri="{FF2B5EF4-FFF2-40B4-BE49-F238E27FC236}">
                <a16:creationId xmlns:a16="http://schemas.microsoft.com/office/drawing/2014/main" id="{AD5928B2-6A1A-234A-8279-3E44BBB77A24}"/>
              </a:ext>
            </a:extLst>
          </p:cNvPr>
          <p:cNvPicPr>
            <a:picLocks noChangeAspect="1"/>
          </p:cNvPicPr>
          <p:nvPr/>
        </p:nvPicPr>
        <p:blipFill>
          <a:blip r:embed="rId8"/>
          <a:stretch>
            <a:fillRect/>
          </a:stretch>
        </p:blipFill>
        <p:spPr>
          <a:xfrm rot="21409844">
            <a:off x="3613564" y="2065539"/>
            <a:ext cx="1435100" cy="1409700"/>
          </a:xfrm>
          <a:prstGeom prst="rect">
            <a:avLst/>
          </a:prstGeom>
        </p:spPr>
      </p:pic>
      <p:sp>
        <p:nvSpPr>
          <p:cNvPr id="5" name="TextBox 4">
            <a:extLst>
              <a:ext uri="{FF2B5EF4-FFF2-40B4-BE49-F238E27FC236}">
                <a16:creationId xmlns:a16="http://schemas.microsoft.com/office/drawing/2014/main" id="{A4973510-9BD5-2C46-B09D-B6B649EF0269}"/>
              </a:ext>
            </a:extLst>
          </p:cNvPr>
          <p:cNvSpPr txBox="1"/>
          <p:nvPr/>
        </p:nvSpPr>
        <p:spPr>
          <a:xfrm>
            <a:off x="3456878" y="3565309"/>
            <a:ext cx="2002617" cy="1015663"/>
          </a:xfrm>
          <a:prstGeom prst="rect">
            <a:avLst/>
          </a:prstGeom>
          <a:noFill/>
        </p:spPr>
        <p:txBody>
          <a:bodyPr wrap="square" rtlCol="0">
            <a:spAutoFit/>
          </a:bodyPr>
          <a:lstStyle/>
          <a:p>
            <a:r>
              <a:rPr lang="en-US" sz="2000" dirty="0"/>
              <a:t>2022 Michael L. Printz </a:t>
            </a:r>
          </a:p>
          <a:p>
            <a:r>
              <a:rPr lang="en-US" sz="2000" dirty="0"/>
              <a:t>Honor Book</a:t>
            </a:r>
          </a:p>
        </p:txBody>
      </p:sp>
      <p:pic>
        <p:nvPicPr>
          <p:cNvPr id="11" name="Picture 10">
            <a:extLst>
              <a:ext uri="{FF2B5EF4-FFF2-40B4-BE49-F238E27FC236}">
                <a16:creationId xmlns:a16="http://schemas.microsoft.com/office/drawing/2014/main" id="{979BF9E6-76EF-264E-BC82-C1B1E3F7F699}"/>
              </a:ext>
            </a:extLst>
          </p:cNvPr>
          <p:cNvPicPr>
            <a:picLocks noChangeAspect="1"/>
          </p:cNvPicPr>
          <p:nvPr/>
        </p:nvPicPr>
        <p:blipFill>
          <a:blip r:embed="rId9"/>
          <a:stretch>
            <a:fillRect/>
          </a:stretch>
        </p:blipFill>
        <p:spPr>
          <a:xfrm>
            <a:off x="9170357" y="154563"/>
            <a:ext cx="2810108" cy="4257740"/>
          </a:xfrm>
          <a:prstGeom prst="rect">
            <a:avLst/>
          </a:prstGeom>
        </p:spPr>
      </p:pic>
      <p:sp>
        <p:nvSpPr>
          <p:cNvPr id="12" name="TextBox 11">
            <a:extLst>
              <a:ext uri="{FF2B5EF4-FFF2-40B4-BE49-F238E27FC236}">
                <a16:creationId xmlns:a16="http://schemas.microsoft.com/office/drawing/2014/main" id="{89525018-9532-294B-9F34-6B8098A4A6A5}"/>
              </a:ext>
            </a:extLst>
          </p:cNvPr>
          <p:cNvSpPr txBox="1"/>
          <p:nvPr/>
        </p:nvSpPr>
        <p:spPr>
          <a:xfrm>
            <a:off x="9474681" y="6064576"/>
            <a:ext cx="2605084" cy="646331"/>
          </a:xfrm>
          <a:prstGeom prst="rect">
            <a:avLst/>
          </a:prstGeom>
          <a:noFill/>
        </p:spPr>
        <p:txBody>
          <a:bodyPr wrap="square" rtlCol="0">
            <a:spAutoFit/>
          </a:bodyPr>
          <a:lstStyle/>
          <a:p>
            <a:r>
              <a:rPr lang="en-US" dirty="0">
                <a:hlinkClick r:id="rId10"/>
              </a:rPr>
              <a:t>Red White and Whole Book Trailer 1 min.</a:t>
            </a:r>
            <a:endParaRPr lang="en-US" dirty="0"/>
          </a:p>
        </p:txBody>
      </p:sp>
      <p:sp>
        <p:nvSpPr>
          <p:cNvPr id="6" name="TextBox 5">
            <a:extLst>
              <a:ext uri="{FF2B5EF4-FFF2-40B4-BE49-F238E27FC236}">
                <a16:creationId xmlns:a16="http://schemas.microsoft.com/office/drawing/2014/main" id="{199E3180-3895-A845-8B63-9C7C9CEA4FE8}"/>
              </a:ext>
            </a:extLst>
          </p:cNvPr>
          <p:cNvSpPr txBox="1"/>
          <p:nvPr/>
        </p:nvSpPr>
        <p:spPr>
          <a:xfrm>
            <a:off x="6142433" y="3720006"/>
            <a:ext cx="2034039" cy="923330"/>
          </a:xfrm>
          <a:prstGeom prst="rect">
            <a:avLst/>
          </a:prstGeom>
          <a:noFill/>
        </p:spPr>
        <p:txBody>
          <a:bodyPr wrap="square" rtlCol="0">
            <a:spAutoFit/>
          </a:bodyPr>
          <a:lstStyle/>
          <a:p>
            <a:r>
              <a:rPr lang="en-US" dirty="0">
                <a:hlinkClick r:id="rId11"/>
              </a:rPr>
              <a:t>The-One-Thing-You’d-Save Reader's Guide</a:t>
            </a:r>
            <a:endParaRPr lang="en-US" dirty="0"/>
          </a:p>
        </p:txBody>
      </p:sp>
      <p:pic>
        <p:nvPicPr>
          <p:cNvPr id="13" name="Picture 6">
            <a:extLst>
              <a:ext uri="{FF2B5EF4-FFF2-40B4-BE49-F238E27FC236}">
                <a16:creationId xmlns:a16="http://schemas.microsoft.com/office/drawing/2014/main" id="{5F4BB2C5-A1D3-1341-BD26-FF23981D20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3427" y="4729918"/>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B3BE6222-0353-0041-BB52-0DC1D576BE9C}"/>
              </a:ext>
            </a:extLst>
          </p:cNvPr>
          <p:cNvSpPr txBox="1">
            <a:spLocks noChangeArrowheads="1"/>
          </p:cNvSpPr>
          <p:nvPr/>
        </p:nvSpPr>
        <p:spPr bwMode="auto">
          <a:xfrm>
            <a:off x="6237620" y="5934670"/>
            <a:ext cx="1398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a:t>
            </a:r>
          </a:p>
        </p:txBody>
      </p:sp>
      <p:pic>
        <p:nvPicPr>
          <p:cNvPr id="16" name="Picture 6">
            <a:extLst>
              <a:ext uri="{FF2B5EF4-FFF2-40B4-BE49-F238E27FC236}">
                <a16:creationId xmlns:a16="http://schemas.microsoft.com/office/drawing/2014/main" id="{DA54C8BD-A536-8A49-8C4C-F5D55DF357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1783" y="3512149"/>
            <a:ext cx="1013144" cy="102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a:extLst>
              <a:ext uri="{FF2B5EF4-FFF2-40B4-BE49-F238E27FC236}">
                <a16:creationId xmlns:a16="http://schemas.microsoft.com/office/drawing/2014/main" id="{AB68E189-FE27-894A-BA54-5FCCBDC505C5}"/>
              </a:ext>
            </a:extLst>
          </p:cNvPr>
          <p:cNvSpPr txBox="1">
            <a:spLocks noChangeArrowheads="1"/>
          </p:cNvSpPr>
          <p:nvPr/>
        </p:nvSpPr>
        <p:spPr bwMode="auto">
          <a:xfrm>
            <a:off x="8129293" y="4732856"/>
            <a:ext cx="1398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dirty="0"/>
              <a:t>2022 ALA Notable </a:t>
            </a:r>
          </a:p>
        </p:txBody>
      </p:sp>
      <p:pic>
        <p:nvPicPr>
          <p:cNvPr id="18" name="Picture 17">
            <a:extLst>
              <a:ext uri="{FF2B5EF4-FFF2-40B4-BE49-F238E27FC236}">
                <a16:creationId xmlns:a16="http://schemas.microsoft.com/office/drawing/2014/main" id="{63FCCFDB-D6B6-3D48-87F1-F1F6C97F2F35}"/>
              </a:ext>
            </a:extLst>
          </p:cNvPr>
          <p:cNvPicPr/>
          <p:nvPr/>
        </p:nvPicPr>
        <p:blipFill>
          <a:blip r:embed="rId13"/>
          <a:stretch>
            <a:fillRect/>
          </a:stretch>
        </p:blipFill>
        <p:spPr>
          <a:xfrm>
            <a:off x="9138904" y="4913011"/>
            <a:ext cx="1203527" cy="949014"/>
          </a:xfrm>
          <a:prstGeom prst="rect">
            <a:avLst/>
          </a:prstGeom>
        </p:spPr>
      </p:pic>
      <p:sp>
        <p:nvSpPr>
          <p:cNvPr id="19" name="TextBox 18">
            <a:extLst>
              <a:ext uri="{FF2B5EF4-FFF2-40B4-BE49-F238E27FC236}">
                <a16:creationId xmlns:a16="http://schemas.microsoft.com/office/drawing/2014/main" id="{BB7B3EC1-2E79-C74B-A0F5-57E31F713829}"/>
              </a:ext>
            </a:extLst>
          </p:cNvPr>
          <p:cNvSpPr txBox="1"/>
          <p:nvPr/>
        </p:nvSpPr>
        <p:spPr>
          <a:xfrm>
            <a:off x="10575411" y="4542778"/>
            <a:ext cx="1939636" cy="646331"/>
          </a:xfrm>
          <a:prstGeom prst="rect">
            <a:avLst/>
          </a:prstGeom>
          <a:noFill/>
        </p:spPr>
        <p:txBody>
          <a:bodyPr wrap="square" rtlCol="0">
            <a:spAutoFit/>
          </a:bodyPr>
          <a:lstStyle/>
          <a:p>
            <a:r>
              <a:rPr lang="en-US" dirty="0"/>
              <a:t>2022Walter: Young Reader  </a:t>
            </a:r>
          </a:p>
        </p:txBody>
      </p:sp>
      <p:sp>
        <p:nvSpPr>
          <p:cNvPr id="7" name="TextBox 6">
            <a:hlinkClick r:id="rId14"/>
            <a:extLst>
              <a:ext uri="{FF2B5EF4-FFF2-40B4-BE49-F238E27FC236}">
                <a16:creationId xmlns:a16="http://schemas.microsoft.com/office/drawing/2014/main" id="{CFD2DAE4-ADBB-4944-8279-C5C502982558}"/>
              </a:ext>
            </a:extLst>
          </p:cNvPr>
          <p:cNvSpPr txBox="1"/>
          <p:nvPr/>
        </p:nvSpPr>
        <p:spPr>
          <a:xfrm>
            <a:off x="10342431" y="5373083"/>
            <a:ext cx="2022737" cy="646331"/>
          </a:xfrm>
          <a:prstGeom prst="rect">
            <a:avLst/>
          </a:prstGeom>
          <a:noFill/>
        </p:spPr>
        <p:txBody>
          <a:bodyPr wrap="square" rtlCol="0">
            <a:spAutoFit/>
          </a:bodyPr>
          <a:lstStyle/>
          <a:p>
            <a:r>
              <a:rPr lang="en-US" dirty="0">
                <a:hlinkClick r:id="rId14"/>
              </a:rPr>
              <a:t>Rajani LaRocca website</a:t>
            </a:r>
            <a:endParaRPr lang="en-US" dirty="0"/>
          </a:p>
        </p:txBody>
      </p:sp>
      <p:sp>
        <p:nvSpPr>
          <p:cNvPr id="8" name="TextBox 7">
            <a:extLst>
              <a:ext uri="{FF2B5EF4-FFF2-40B4-BE49-F238E27FC236}">
                <a16:creationId xmlns:a16="http://schemas.microsoft.com/office/drawing/2014/main" id="{ABA1C018-DA5E-0544-84C8-B4D8B4502BE8}"/>
              </a:ext>
            </a:extLst>
          </p:cNvPr>
          <p:cNvSpPr txBox="1"/>
          <p:nvPr/>
        </p:nvSpPr>
        <p:spPr>
          <a:xfrm>
            <a:off x="8281017" y="5928217"/>
            <a:ext cx="1037221" cy="400110"/>
          </a:xfrm>
          <a:prstGeom prst="rect">
            <a:avLst/>
          </a:prstGeom>
          <a:noFill/>
        </p:spPr>
        <p:txBody>
          <a:bodyPr wrap="square" rtlCol="0">
            <a:spAutoFit/>
          </a:bodyPr>
          <a:lstStyle/>
          <a:p>
            <a:r>
              <a:rPr lang="en-US" sz="2000" b="1" dirty="0"/>
              <a:t>Feb. 2</a:t>
            </a:r>
          </a:p>
        </p:txBody>
      </p:sp>
    </p:spTree>
    <p:extLst>
      <p:ext uri="{BB962C8B-B14F-4D97-AF65-F5344CB8AC3E}">
        <p14:creationId xmlns:p14="http://schemas.microsoft.com/office/powerpoint/2010/main" val="135801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082-739B-6E41-B777-C5AC71C1D8C2}"/>
              </a:ext>
            </a:extLst>
          </p:cNvPr>
          <p:cNvSpPr>
            <a:spLocks noGrp="1"/>
          </p:cNvSpPr>
          <p:nvPr>
            <p:ph type="title"/>
          </p:nvPr>
        </p:nvSpPr>
        <p:spPr>
          <a:xfrm>
            <a:off x="838200" y="900384"/>
            <a:ext cx="10759068" cy="2021236"/>
          </a:xfrm>
        </p:spPr>
        <p:txBody>
          <a:bodyPr>
            <a:normAutofit/>
          </a:bodyPr>
          <a:lstStyle/>
          <a:p>
            <a:r>
              <a:rPr lang="en-US" dirty="0"/>
              <a:t>Likes and Loves from the Literary Lists 2022</a:t>
            </a:r>
            <a:br>
              <a:rPr lang="en-US" dirty="0"/>
            </a:br>
            <a:r>
              <a:rPr lang="en-US" dirty="0"/>
              <a:t>Marcie Haloin Session # 408</a:t>
            </a:r>
            <a:br>
              <a:rPr lang="en-US" dirty="0"/>
            </a:br>
            <a:r>
              <a:rPr lang="en-US" dirty="0"/>
              <a:t>Friday,  Feb. 11, 1:30-2:30</a:t>
            </a:r>
          </a:p>
        </p:txBody>
      </p:sp>
      <p:pic>
        <p:nvPicPr>
          <p:cNvPr id="4" name="Picture 3">
            <a:extLst>
              <a:ext uri="{FF2B5EF4-FFF2-40B4-BE49-F238E27FC236}">
                <a16:creationId xmlns:a16="http://schemas.microsoft.com/office/drawing/2014/main" id="{287151A1-C919-9D4B-BE1B-3B6DC4FF7CDB}"/>
              </a:ext>
            </a:extLst>
          </p:cNvPr>
          <p:cNvPicPr>
            <a:picLocks noChangeAspect="1"/>
          </p:cNvPicPr>
          <p:nvPr/>
        </p:nvPicPr>
        <p:blipFill>
          <a:blip r:embed="rId2"/>
          <a:stretch>
            <a:fillRect/>
          </a:stretch>
        </p:blipFill>
        <p:spPr>
          <a:xfrm>
            <a:off x="4113797" y="3429000"/>
            <a:ext cx="2857500" cy="2857500"/>
          </a:xfrm>
          <a:prstGeom prst="rect">
            <a:avLst/>
          </a:prstGeom>
        </p:spPr>
      </p:pic>
    </p:spTree>
    <p:extLst>
      <p:ext uri="{BB962C8B-B14F-4D97-AF65-F5344CB8AC3E}">
        <p14:creationId xmlns:p14="http://schemas.microsoft.com/office/powerpoint/2010/main" val="199117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AB56-9D09-E749-AC1A-D287338BDFBE}"/>
              </a:ext>
            </a:extLst>
          </p:cNvPr>
          <p:cNvSpPr>
            <a:spLocks noGrp="1"/>
          </p:cNvSpPr>
          <p:nvPr>
            <p:ph type="title"/>
          </p:nvPr>
        </p:nvSpPr>
        <p:spPr/>
        <p:txBody>
          <a:bodyPr/>
          <a:lstStyle/>
          <a:p>
            <a:r>
              <a:rPr lang="en-US" dirty="0"/>
              <a:t>Beginning Reader</a:t>
            </a:r>
          </a:p>
        </p:txBody>
      </p:sp>
      <p:pic>
        <p:nvPicPr>
          <p:cNvPr id="4" name="Picture 3">
            <a:extLst>
              <a:ext uri="{FF2B5EF4-FFF2-40B4-BE49-F238E27FC236}">
                <a16:creationId xmlns:a16="http://schemas.microsoft.com/office/drawing/2014/main" id="{1891388E-CAD1-6C4B-A039-FC2DDAE6F2C1}"/>
              </a:ext>
            </a:extLst>
          </p:cNvPr>
          <p:cNvPicPr>
            <a:picLocks noChangeAspect="1"/>
          </p:cNvPicPr>
          <p:nvPr/>
        </p:nvPicPr>
        <p:blipFill>
          <a:blip r:embed="rId3"/>
          <a:stretch>
            <a:fillRect/>
          </a:stretch>
        </p:blipFill>
        <p:spPr>
          <a:xfrm>
            <a:off x="7966710" y="507862"/>
            <a:ext cx="3342132" cy="4612143"/>
          </a:xfrm>
          <a:prstGeom prst="rect">
            <a:avLst/>
          </a:prstGeom>
        </p:spPr>
      </p:pic>
      <p:sp>
        <p:nvSpPr>
          <p:cNvPr id="5" name="TextBox 4">
            <a:extLst>
              <a:ext uri="{FF2B5EF4-FFF2-40B4-BE49-F238E27FC236}">
                <a16:creationId xmlns:a16="http://schemas.microsoft.com/office/drawing/2014/main" id="{0506BADF-CC8B-FE4C-B54C-721C90AB460F}"/>
              </a:ext>
            </a:extLst>
          </p:cNvPr>
          <p:cNvSpPr txBox="1"/>
          <p:nvPr/>
        </p:nvSpPr>
        <p:spPr>
          <a:xfrm>
            <a:off x="8375904" y="5703807"/>
            <a:ext cx="2523744" cy="646331"/>
          </a:xfrm>
          <a:prstGeom prst="rect">
            <a:avLst/>
          </a:prstGeom>
          <a:noFill/>
        </p:spPr>
        <p:txBody>
          <a:bodyPr wrap="square" rtlCol="0">
            <a:spAutoFit/>
          </a:bodyPr>
          <a:lstStyle/>
          <a:p>
            <a:r>
              <a:rPr lang="en-US" dirty="0">
                <a:hlinkClick r:id="rId4"/>
              </a:rPr>
              <a:t>Peek Inside at Penguin/Random House</a:t>
            </a:r>
            <a:endParaRPr lang="en-US" dirty="0"/>
          </a:p>
        </p:txBody>
      </p:sp>
      <p:sp>
        <p:nvSpPr>
          <p:cNvPr id="3" name="TextBox 2">
            <a:extLst>
              <a:ext uri="{FF2B5EF4-FFF2-40B4-BE49-F238E27FC236}">
                <a16:creationId xmlns:a16="http://schemas.microsoft.com/office/drawing/2014/main" id="{0CAEAE24-99F0-4543-96E7-4BF406FBDC6C}"/>
              </a:ext>
            </a:extLst>
          </p:cNvPr>
          <p:cNvSpPr txBox="1"/>
          <p:nvPr/>
        </p:nvSpPr>
        <p:spPr>
          <a:xfrm>
            <a:off x="3958623" y="6101960"/>
            <a:ext cx="3272590" cy="369332"/>
          </a:xfrm>
          <a:prstGeom prst="rect">
            <a:avLst/>
          </a:prstGeom>
          <a:noFill/>
        </p:spPr>
        <p:txBody>
          <a:bodyPr wrap="square" rtlCol="0">
            <a:spAutoFit/>
          </a:bodyPr>
          <a:lstStyle/>
          <a:p>
            <a:r>
              <a:rPr lang="en-US" dirty="0">
                <a:hlinkClick r:id="rId5"/>
              </a:rPr>
              <a:t>David LaRochelle  website</a:t>
            </a:r>
            <a:endParaRPr lang="en-US" dirty="0"/>
          </a:p>
        </p:txBody>
      </p:sp>
      <p:pic>
        <p:nvPicPr>
          <p:cNvPr id="7" name="Picture 6">
            <a:extLst>
              <a:ext uri="{FF2B5EF4-FFF2-40B4-BE49-F238E27FC236}">
                <a16:creationId xmlns:a16="http://schemas.microsoft.com/office/drawing/2014/main" id="{4955B348-17CB-064F-A15A-928E8BE8A2C0}"/>
              </a:ext>
            </a:extLst>
          </p:cNvPr>
          <p:cNvPicPr>
            <a:picLocks noChangeAspect="1"/>
          </p:cNvPicPr>
          <p:nvPr/>
        </p:nvPicPr>
        <p:blipFill>
          <a:blip r:embed="rId6"/>
          <a:stretch>
            <a:fillRect/>
          </a:stretch>
        </p:blipFill>
        <p:spPr>
          <a:xfrm>
            <a:off x="883158" y="1372660"/>
            <a:ext cx="6240846" cy="4331147"/>
          </a:xfrm>
          <a:prstGeom prst="rect">
            <a:avLst/>
          </a:prstGeom>
        </p:spPr>
      </p:pic>
    </p:spTree>
    <p:extLst>
      <p:ext uri="{BB962C8B-B14F-4D97-AF65-F5344CB8AC3E}">
        <p14:creationId xmlns:p14="http://schemas.microsoft.com/office/powerpoint/2010/main" val="1397973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DB85-2190-C04E-BE10-9E3733E5B2C4}"/>
              </a:ext>
            </a:extLst>
          </p:cNvPr>
          <p:cNvSpPr>
            <a:spLocks noGrp="1"/>
          </p:cNvSpPr>
          <p:nvPr>
            <p:ph type="title"/>
          </p:nvPr>
        </p:nvSpPr>
        <p:spPr>
          <a:xfrm>
            <a:off x="838200" y="651186"/>
            <a:ext cx="10515600" cy="1325563"/>
          </a:xfrm>
        </p:spPr>
        <p:txBody>
          <a:bodyPr/>
          <a:lstStyle/>
          <a:p>
            <a:pPr algn="ctr"/>
            <a:r>
              <a:rPr lang="en-US" dirty="0"/>
              <a:t>Early Chapter Books</a:t>
            </a:r>
          </a:p>
        </p:txBody>
      </p:sp>
      <p:sp>
        <p:nvSpPr>
          <p:cNvPr id="4" name="TextBox 3">
            <a:extLst>
              <a:ext uri="{FF2B5EF4-FFF2-40B4-BE49-F238E27FC236}">
                <a16:creationId xmlns:a16="http://schemas.microsoft.com/office/drawing/2014/main" id="{F048A85F-19AE-A14C-AFB6-D82949AD0C63}"/>
              </a:ext>
            </a:extLst>
          </p:cNvPr>
          <p:cNvSpPr txBox="1"/>
          <p:nvPr/>
        </p:nvSpPr>
        <p:spPr>
          <a:xfrm>
            <a:off x="2207941" y="5218771"/>
            <a:ext cx="3888059" cy="646331"/>
          </a:xfrm>
          <a:prstGeom prst="rect">
            <a:avLst/>
          </a:prstGeom>
          <a:noFill/>
        </p:spPr>
        <p:txBody>
          <a:bodyPr wrap="square" rtlCol="0">
            <a:spAutoFit/>
          </a:bodyPr>
          <a:lstStyle/>
          <a:p>
            <a:r>
              <a:rPr lang="en-US" dirty="0">
                <a:hlinkClick r:id="rId3"/>
              </a:rPr>
              <a:t>Teacher's Guide to Billy Miller Makes a Wish and The Year of Billy Miller</a:t>
            </a:r>
            <a:endParaRPr lang="en-US" dirty="0"/>
          </a:p>
        </p:txBody>
      </p:sp>
      <p:pic>
        <p:nvPicPr>
          <p:cNvPr id="5" name="Picture 4">
            <a:extLst>
              <a:ext uri="{FF2B5EF4-FFF2-40B4-BE49-F238E27FC236}">
                <a16:creationId xmlns:a16="http://schemas.microsoft.com/office/drawing/2014/main" id="{CEE2D540-9677-9245-BB57-1F0D87BFB534}"/>
              </a:ext>
            </a:extLst>
          </p:cNvPr>
          <p:cNvPicPr>
            <a:picLocks noChangeAspect="1"/>
          </p:cNvPicPr>
          <p:nvPr/>
        </p:nvPicPr>
        <p:blipFill>
          <a:blip r:embed="rId4"/>
          <a:stretch>
            <a:fillRect/>
          </a:stretch>
        </p:blipFill>
        <p:spPr>
          <a:xfrm>
            <a:off x="838200" y="785547"/>
            <a:ext cx="2953326" cy="4334627"/>
          </a:xfrm>
          <a:prstGeom prst="rect">
            <a:avLst/>
          </a:prstGeom>
        </p:spPr>
      </p:pic>
      <p:pic>
        <p:nvPicPr>
          <p:cNvPr id="7" name="Picture 6">
            <a:extLst>
              <a:ext uri="{FF2B5EF4-FFF2-40B4-BE49-F238E27FC236}">
                <a16:creationId xmlns:a16="http://schemas.microsoft.com/office/drawing/2014/main" id="{060E637A-64FF-CF44-8FA8-F9C3CAB66FE6}"/>
              </a:ext>
            </a:extLst>
          </p:cNvPr>
          <p:cNvPicPr>
            <a:picLocks noChangeAspect="1"/>
          </p:cNvPicPr>
          <p:nvPr/>
        </p:nvPicPr>
        <p:blipFill>
          <a:blip r:embed="rId5"/>
          <a:stretch>
            <a:fillRect/>
          </a:stretch>
        </p:blipFill>
        <p:spPr>
          <a:xfrm>
            <a:off x="8942346" y="845705"/>
            <a:ext cx="2323436" cy="3463235"/>
          </a:xfrm>
          <a:prstGeom prst="rect">
            <a:avLst/>
          </a:prstGeom>
        </p:spPr>
      </p:pic>
      <p:sp>
        <p:nvSpPr>
          <p:cNvPr id="8" name="TextBox 7">
            <a:extLst>
              <a:ext uri="{FF2B5EF4-FFF2-40B4-BE49-F238E27FC236}">
                <a16:creationId xmlns:a16="http://schemas.microsoft.com/office/drawing/2014/main" id="{9EF68873-213B-7F49-92AF-E2D435F92AAA}"/>
              </a:ext>
            </a:extLst>
          </p:cNvPr>
          <p:cNvSpPr txBox="1"/>
          <p:nvPr/>
        </p:nvSpPr>
        <p:spPr>
          <a:xfrm>
            <a:off x="9070848" y="5541936"/>
            <a:ext cx="2670048" cy="646331"/>
          </a:xfrm>
          <a:prstGeom prst="rect">
            <a:avLst/>
          </a:prstGeom>
          <a:noFill/>
        </p:spPr>
        <p:txBody>
          <a:bodyPr wrap="square" rtlCol="0">
            <a:spAutoFit/>
          </a:bodyPr>
          <a:lstStyle/>
          <a:p>
            <a:r>
              <a:rPr lang="en-US" dirty="0">
                <a:hlinkClick r:id="rId6"/>
              </a:rPr>
              <a:t>Title link for this 4th book in the Series at Candlewick</a:t>
            </a:r>
            <a:endParaRPr lang="en-US" dirty="0"/>
          </a:p>
        </p:txBody>
      </p:sp>
      <p:sp>
        <p:nvSpPr>
          <p:cNvPr id="9" name="TextBox 8">
            <a:extLst>
              <a:ext uri="{FF2B5EF4-FFF2-40B4-BE49-F238E27FC236}">
                <a16:creationId xmlns:a16="http://schemas.microsoft.com/office/drawing/2014/main" id="{6574364C-923F-0D46-8871-7F73576AF3DE}"/>
              </a:ext>
            </a:extLst>
          </p:cNvPr>
          <p:cNvSpPr txBox="1"/>
          <p:nvPr/>
        </p:nvSpPr>
        <p:spPr>
          <a:xfrm>
            <a:off x="6096000" y="2450592"/>
            <a:ext cx="2304476" cy="400110"/>
          </a:xfrm>
          <a:prstGeom prst="rect">
            <a:avLst/>
          </a:prstGeom>
          <a:noFill/>
        </p:spPr>
        <p:txBody>
          <a:bodyPr wrap="square" rtlCol="0">
            <a:spAutoFit/>
          </a:bodyPr>
          <a:lstStyle/>
          <a:p>
            <a:r>
              <a:rPr lang="en-US" sz="2000" b="1" dirty="0"/>
              <a:t>December 14, 2021</a:t>
            </a:r>
          </a:p>
        </p:txBody>
      </p:sp>
    </p:spTree>
    <p:extLst>
      <p:ext uri="{BB962C8B-B14F-4D97-AF65-F5344CB8AC3E}">
        <p14:creationId xmlns:p14="http://schemas.microsoft.com/office/powerpoint/2010/main" val="286292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A979-05D0-5444-B378-1F5DFB9BCCDC}"/>
              </a:ext>
            </a:extLst>
          </p:cNvPr>
          <p:cNvSpPr>
            <a:spLocks noGrp="1"/>
          </p:cNvSpPr>
          <p:nvPr>
            <p:ph type="title"/>
          </p:nvPr>
        </p:nvSpPr>
        <p:spPr/>
        <p:txBody>
          <a:bodyPr/>
          <a:lstStyle/>
          <a:p>
            <a:pPr algn="ctr"/>
            <a:r>
              <a:rPr lang="en-US" dirty="0"/>
              <a:t>Graphic Novels</a:t>
            </a:r>
          </a:p>
        </p:txBody>
      </p:sp>
      <p:pic>
        <p:nvPicPr>
          <p:cNvPr id="3" name="Picture 2">
            <a:extLst>
              <a:ext uri="{FF2B5EF4-FFF2-40B4-BE49-F238E27FC236}">
                <a16:creationId xmlns:a16="http://schemas.microsoft.com/office/drawing/2014/main" id="{9EDDAB9E-5C97-EF48-948E-D60FFC28D7DA}"/>
              </a:ext>
            </a:extLst>
          </p:cNvPr>
          <p:cNvPicPr>
            <a:picLocks noChangeAspect="1"/>
          </p:cNvPicPr>
          <p:nvPr/>
        </p:nvPicPr>
        <p:blipFill>
          <a:blip r:embed="rId3"/>
          <a:stretch>
            <a:fillRect/>
          </a:stretch>
        </p:blipFill>
        <p:spPr>
          <a:xfrm>
            <a:off x="318705" y="735331"/>
            <a:ext cx="2695829" cy="3805876"/>
          </a:xfrm>
          <a:prstGeom prst="rect">
            <a:avLst/>
          </a:prstGeom>
        </p:spPr>
      </p:pic>
      <p:sp>
        <p:nvSpPr>
          <p:cNvPr id="4" name="TextBox 3">
            <a:extLst>
              <a:ext uri="{FF2B5EF4-FFF2-40B4-BE49-F238E27FC236}">
                <a16:creationId xmlns:a16="http://schemas.microsoft.com/office/drawing/2014/main" id="{0B335CD4-F793-4C4F-A471-A996835ADD3B}"/>
              </a:ext>
            </a:extLst>
          </p:cNvPr>
          <p:cNvSpPr txBox="1"/>
          <p:nvPr/>
        </p:nvSpPr>
        <p:spPr>
          <a:xfrm>
            <a:off x="318705" y="5934670"/>
            <a:ext cx="2157984" cy="923330"/>
          </a:xfrm>
          <a:prstGeom prst="rect">
            <a:avLst/>
          </a:prstGeom>
          <a:noFill/>
        </p:spPr>
        <p:txBody>
          <a:bodyPr wrap="square" rtlCol="0">
            <a:spAutoFit/>
          </a:bodyPr>
          <a:lstStyle/>
          <a:p>
            <a:r>
              <a:rPr lang="en-US" dirty="0">
                <a:hlinkClick r:id="rId4"/>
              </a:rPr>
              <a:t>Simon and Schuster, group guide, excerpts </a:t>
            </a:r>
            <a:endParaRPr lang="en-US" dirty="0"/>
          </a:p>
        </p:txBody>
      </p:sp>
      <p:pic>
        <p:nvPicPr>
          <p:cNvPr id="6" name="Picture 5">
            <a:extLst>
              <a:ext uri="{FF2B5EF4-FFF2-40B4-BE49-F238E27FC236}">
                <a16:creationId xmlns:a16="http://schemas.microsoft.com/office/drawing/2014/main" id="{E87A462F-395B-1D4E-9701-181D58F09586}"/>
              </a:ext>
            </a:extLst>
          </p:cNvPr>
          <p:cNvPicPr>
            <a:picLocks noChangeAspect="1"/>
          </p:cNvPicPr>
          <p:nvPr/>
        </p:nvPicPr>
        <p:blipFill>
          <a:blip r:embed="rId5"/>
          <a:stretch>
            <a:fillRect/>
          </a:stretch>
        </p:blipFill>
        <p:spPr>
          <a:xfrm>
            <a:off x="2290162" y="4694490"/>
            <a:ext cx="1270000" cy="1257300"/>
          </a:xfrm>
          <a:prstGeom prst="rect">
            <a:avLst/>
          </a:prstGeom>
        </p:spPr>
      </p:pic>
      <p:sp>
        <p:nvSpPr>
          <p:cNvPr id="7" name="TextBox 6">
            <a:extLst>
              <a:ext uri="{FF2B5EF4-FFF2-40B4-BE49-F238E27FC236}">
                <a16:creationId xmlns:a16="http://schemas.microsoft.com/office/drawing/2014/main" id="{24A24386-374B-0D4E-BEE6-EF4AC310053A}"/>
              </a:ext>
            </a:extLst>
          </p:cNvPr>
          <p:cNvSpPr txBox="1"/>
          <p:nvPr/>
        </p:nvSpPr>
        <p:spPr>
          <a:xfrm>
            <a:off x="1895518" y="6241237"/>
            <a:ext cx="2552156" cy="646331"/>
          </a:xfrm>
          <a:prstGeom prst="rect">
            <a:avLst/>
          </a:prstGeom>
          <a:noFill/>
        </p:spPr>
        <p:txBody>
          <a:bodyPr wrap="square" rtlCol="0">
            <a:spAutoFit/>
          </a:bodyPr>
          <a:lstStyle/>
          <a:p>
            <a:r>
              <a:rPr lang="en-US" dirty="0"/>
              <a:t>2022 Schneider Family</a:t>
            </a:r>
          </a:p>
          <a:p>
            <a:r>
              <a:rPr lang="en-US" dirty="0"/>
              <a:t> Book Award Honor Book</a:t>
            </a:r>
          </a:p>
        </p:txBody>
      </p:sp>
      <p:pic>
        <p:nvPicPr>
          <p:cNvPr id="5" name="Picture 4">
            <a:extLst>
              <a:ext uri="{FF2B5EF4-FFF2-40B4-BE49-F238E27FC236}">
                <a16:creationId xmlns:a16="http://schemas.microsoft.com/office/drawing/2014/main" id="{1882878F-AC3C-CE4D-9803-562F00C440B2}"/>
              </a:ext>
            </a:extLst>
          </p:cNvPr>
          <p:cNvPicPr>
            <a:picLocks noChangeAspect="1"/>
          </p:cNvPicPr>
          <p:nvPr/>
        </p:nvPicPr>
        <p:blipFill>
          <a:blip r:embed="rId6"/>
          <a:stretch>
            <a:fillRect/>
          </a:stretch>
        </p:blipFill>
        <p:spPr>
          <a:xfrm>
            <a:off x="4716380" y="1690688"/>
            <a:ext cx="2285999" cy="3516922"/>
          </a:xfrm>
          <a:prstGeom prst="rect">
            <a:avLst/>
          </a:prstGeom>
        </p:spPr>
      </p:pic>
      <p:pic>
        <p:nvPicPr>
          <p:cNvPr id="9" name="Picture 8">
            <a:extLst>
              <a:ext uri="{FF2B5EF4-FFF2-40B4-BE49-F238E27FC236}">
                <a16:creationId xmlns:a16="http://schemas.microsoft.com/office/drawing/2014/main" id="{7D2A2DA9-825B-7649-B013-5F693208C3A4}"/>
              </a:ext>
            </a:extLst>
          </p:cNvPr>
          <p:cNvPicPr>
            <a:picLocks noChangeAspect="1"/>
          </p:cNvPicPr>
          <p:nvPr/>
        </p:nvPicPr>
        <p:blipFill>
          <a:blip r:embed="rId7"/>
          <a:stretch>
            <a:fillRect/>
          </a:stretch>
        </p:blipFill>
        <p:spPr>
          <a:xfrm>
            <a:off x="8331898" y="185337"/>
            <a:ext cx="3465369" cy="5022273"/>
          </a:xfrm>
          <a:prstGeom prst="rect">
            <a:avLst/>
          </a:prstGeom>
        </p:spPr>
      </p:pic>
      <p:sp>
        <p:nvSpPr>
          <p:cNvPr id="10" name="TextBox 9">
            <a:extLst>
              <a:ext uri="{FF2B5EF4-FFF2-40B4-BE49-F238E27FC236}">
                <a16:creationId xmlns:a16="http://schemas.microsoft.com/office/drawing/2014/main" id="{8660DD0D-F007-864A-8BF0-6AF9A91E1F98}"/>
              </a:ext>
            </a:extLst>
          </p:cNvPr>
          <p:cNvSpPr txBox="1"/>
          <p:nvPr/>
        </p:nvSpPr>
        <p:spPr>
          <a:xfrm>
            <a:off x="5293895" y="5438274"/>
            <a:ext cx="1708484" cy="1200329"/>
          </a:xfrm>
          <a:prstGeom prst="rect">
            <a:avLst/>
          </a:prstGeom>
          <a:noFill/>
        </p:spPr>
        <p:txBody>
          <a:bodyPr wrap="square" rtlCol="0">
            <a:spAutoFit/>
          </a:bodyPr>
          <a:lstStyle/>
          <a:p>
            <a:r>
              <a:rPr lang="en-US" dirty="0">
                <a:hlinkClick r:id="rId8"/>
              </a:rPr>
              <a:t>MagicTreehouse website at Penguin/Random House</a:t>
            </a:r>
            <a:endParaRPr lang="en-US" dirty="0"/>
          </a:p>
        </p:txBody>
      </p:sp>
      <p:sp>
        <p:nvSpPr>
          <p:cNvPr id="11" name="TextBox 10">
            <a:extLst>
              <a:ext uri="{FF2B5EF4-FFF2-40B4-BE49-F238E27FC236}">
                <a16:creationId xmlns:a16="http://schemas.microsoft.com/office/drawing/2014/main" id="{C166E47E-375B-164E-A902-2BA91527960F}"/>
              </a:ext>
            </a:extLst>
          </p:cNvPr>
          <p:cNvSpPr txBox="1"/>
          <p:nvPr/>
        </p:nvSpPr>
        <p:spPr>
          <a:xfrm>
            <a:off x="9529011" y="5438274"/>
            <a:ext cx="2021305" cy="646331"/>
          </a:xfrm>
          <a:prstGeom prst="rect">
            <a:avLst/>
          </a:prstGeom>
          <a:noFill/>
        </p:spPr>
        <p:txBody>
          <a:bodyPr wrap="square" rtlCol="0">
            <a:spAutoFit/>
          </a:bodyPr>
          <a:lstStyle/>
          <a:p>
            <a:r>
              <a:rPr lang="en-US" dirty="0">
                <a:hlinkClick r:id="rId9"/>
              </a:rPr>
              <a:t>Scholastic Bookfair Trailer</a:t>
            </a:r>
            <a:endParaRPr lang="en-US" dirty="0"/>
          </a:p>
        </p:txBody>
      </p:sp>
      <p:sp>
        <p:nvSpPr>
          <p:cNvPr id="12" name="TextBox 11">
            <a:extLst>
              <a:ext uri="{FF2B5EF4-FFF2-40B4-BE49-F238E27FC236}">
                <a16:creationId xmlns:a16="http://schemas.microsoft.com/office/drawing/2014/main" id="{BFF011E8-5C41-3342-9F33-6F34A1A0C193}"/>
              </a:ext>
            </a:extLst>
          </p:cNvPr>
          <p:cNvSpPr txBox="1"/>
          <p:nvPr/>
        </p:nvSpPr>
        <p:spPr>
          <a:xfrm>
            <a:off x="8331898" y="5438274"/>
            <a:ext cx="1004607" cy="1200329"/>
          </a:xfrm>
          <a:prstGeom prst="rect">
            <a:avLst/>
          </a:prstGeom>
          <a:noFill/>
        </p:spPr>
        <p:txBody>
          <a:bodyPr wrap="square" rtlCol="0">
            <a:spAutoFit/>
          </a:bodyPr>
          <a:lstStyle/>
          <a:p>
            <a:r>
              <a:rPr lang="en-US" dirty="0">
                <a:hlinkClick r:id="rId10"/>
              </a:rPr>
              <a:t>Megan Wagner Lloyd Website</a:t>
            </a:r>
            <a:endParaRPr lang="en-US" dirty="0"/>
          </a:p>
        </p:txBody>
      </p:sp>
      <p:sp>
        <p:nvSpPr>
          <p:cNvPr id="8" name="TextBox 7">
            <a:extLst>
              <a:ext uri="{FF2B5EF4-FFF2-40B4-BE49-F238E27FC236}">
                <a16:creationId xmlns:a16="http://schemas.microsoft.com/office/drawing/2014/main" id="{AF84C1CF-B4BC-1546-AACD-088B7A5646EE}"/>
              </a:ext>
            </a:extLst>
          </p:cNvPr>
          <p:cNvSpPr txBox="1"/>
          <p:nvPr/>
        </p:nvSpPr>
        <p:spPr>
          <a:xfrm>
            <a:off x="3560162" y="2502652"/>
            <a:ext cx="1175085" cy="707886"/>
          </a:xfrm>
          <a:prstGeom prst="rect">
            <a:avLst/>
          </a:prstGeom>
          <a:noFill/>
        </p:spPr>
        <p:txBody>
          <a:bodyPr wrap="square" rtlCol="0">
            <a:spAutoFit/>
          </a:bodyPr>
          <a:lstStyle/>
          <a:p>
            <a:r>
              <a:rPr lang="en-US" sz="2000" b="1" dirty="0"/>
              <a:t>June 15, 2021</a:t>
            </a:r>
          </a:p>
        </p:txBody>
      </p:sp>
      <p:sp>
        <p:nvSpPr>
          <p:cNvPr id="13" name="TextBox 12">
            <a:extLst>
              <a:ext uri="{FF2B5EF4-FFF2-40B4-BE49-F238E27FC236}">
                <a16:creationId xmlns:a16="http://schemas.microsoft.com/office/drawing/2014/main" id="{053F0218-0465-5D42-AF38-616C3D72F5C9}"/>
              </a:ext>
            </a:extLst>
          </p:cNvPr>
          <p:cNvSpPr txBox="1"/>
          <p:nvPr/>
        </p:nvSpPr>
        <p:spPr>
          <a:xfrm>
            <a:off x="553453" y="4694490"/>
            <a:ext cx="1342065" cy="707886"/>
          </a:xfrm>
          <a:prstGeom prst="rect">
            <a:avLst/>
          </a:prstGeom>
          <a:noFill/>
        </p:spPr>
        <p:txBody>
          <a:bodyPr wrap="square" rtlCol="0">
            <a:spAutoFit/>
          </a:bodyPr>
          <a:lstStyle/>
          <a:p>
            <a:r>
              <a:rPr lang="en-US" sz="2000" b="1" dirty="0"/>
              <a:t>Nov 30, 2021</a:t>
            </a:r>
          </a:p>
        </p:txBody>
      </p:sp>
    </p:spTree>
    <p:extLst>
      <p:ext uri="{BB962C8B-B14F-4D97-AF65-F5344CB8AC3E}">
        <p14:creationId xmlns:p14="http://schemas.microsoft.com/office/powerpoint/2010/main" val="396515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5E8C-5492-0042-85B9-A25C37E7A1A6}"/>
              </a:ext>
            </a:extLst>
          </p:cNvPr>
          <p:cNvSpPr>
            <a:spLocks noGrp="1"/>
          </p:cNvSpPr>
          <p:nvPr>
            <p:ph type="title"/>
          </p:nvPr>
        </p:nvSpPr>
        <p:spPr>
          <a:xfrm>
            <a:off x="838200" y="-82437"/>
            <a:ext cx="10515600" cy="1325563"/>
          </a:xfrm>
        </p:spPr>
        <p:txBody>
          <a:bodyPr/>
          <a:lstStyle/>
          <a:p>
            <a:pPr algn="r"/>
            <a:r>
              <a:rPr lang="en-US" dirty="0"/>
              <a:t>Wacky Wordplay    </a:t>
            </a:r>
          </a:p>
        </p:txBody>
      </p:sp>
      <p:pic>
        <p:nvPicPr>
          <p:cNvPr id="14" name="Picture 13">
            <a:extLst>
              <a:ext uri="{FF2B5EF4-FFF2-40B4-BE49-F238E27FC236}">
                <a16:creationId xmlns:a16="http://schemas.microsoft.com/office/drawing/2014/main" id="{ED11B785-4D40-A54E-A966-D812A78E1131}"/>
              </a:ext>
            </a:extLst>
          </p:cNvPr>
          <p:cNvPicPr>
            <a:picLocks noChangeAspect="1"/>
          </p:cNvPicPr>
          <p:nvPr/>
        </p:nvPicPr>
        <p:blipFill>
          <a:blip r:embed="rId3"/>
          <a:stretch>
            <a:fillRect/>
          </a:stretch>
        </p:blipFill>
        <p:spPr>
          <a:xfrm>
            <a:off x="5697078" y="999774"/>
            <a:ext cx="3974180" cy="5394288"/>
          </a:xfrm>
          <a:prstGeom prst="rect">
            <a:avLst/>
          </a:prstGeom>
        </p:spPr>
      </p:pic>
      <p:sp>
        <p:nvSpPr>
          <p:cNvPr id="3" name="TextBox 2">
            <a:extLst>
              <a:ext uri="{FF2B5EF4-FFF2-40B4-BE49-F238E27FC236}">
                <a16:creationId xmlns:a16="http://schemas.microsoft.com/office/drawing/2014/main" id="{7764BB22-2B04-104F-A052-B7D78DCBF905}"/>
              </a:ext>
            </a:extLst>
          </p:cNvPr>
          <p:cNvSpPr txBox="1"/>
          <p:nvPr/>
        </p:nvSpPr>
        <p:spPr>
          <a:xfrm>
            <a:off x="9384631" y="4934896"/>
            <a:ext cx="2334126" cy="923330"/>
          </a:xfrm>
          <a:prstGeom prst="rect">
            <a:avLst/>
          </a:prstGeom>
          <a:noFill/>
        </p:spPr>
        <p:txBody>
          <a:bodyPr wrap="square" rtlCol="0">
            <a:spAutoFit/>
          </a:bodyPr>
          <a:lstStyle/>
          <a:p>
            <a:r>
              <a:rPr lang="en-US" dirty="0">
                <a:hlinkClick r:id="rId4"/>
              </a:rPr>
              <a:t>Jon Agee Website with trailer &amp; interview links</a:t>
            </a:r>
            <a:endParaRPr lang="en-US" dirty="0"/>
          </a:p>
        </p:txBody>
      </p:sp>
      <p:pic>
        <p:nvPicPr>
          <p:cNvPr id="6" name="Picture 5">
            <a:extLst>
              <a:ext uri="{FF2B5EF4-FFF2-40B4-BE49-F238E27FC236}">
                <a16:creationId xmlns:a16="http://schemas.microsoft.com/office/drawing/2014/main" id="{D5AC5614-1699-5A44-ABF1-BBAA48764D17}"/>
              </a:ext>
            </a:extLst>
          </p:cNvPr>
          <p:cNvPicPr>
            <a:picLocks noChangeAspect="1"/>
          </p:cNvPicPr>
          <p:nvPr/>
        </p:nvPicPr>
        <p:blipFill>
          <a:blip r:embed="rId5"/>
          <a:stretch>
            <a:fillRect/>
          </a:stretch>
        </p:blipFill>
        <p:spPr>
          <a:xfrm>
            <a:off x="180832" y="0"/>
            <a:ext cx="5044525" cy="6858000"/>
          </a:xfrm>
          <a:prstGeom prst="rect">
            <a:avLst/>
          </a:prstGeom>
        </p:spPr>
      </p:pic>
    </p:spTree>
    <p:extLst>
      <p:ext uri="{BB962C8B-B14F-4D97-AF65-F5344CB8AC3E}">
        <p14:creationId xmlns:p14="http://schemas.microsoft.com/office/powerpoint/2010/main" val="219426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8D1B-8E0A-2B4A-84E4-917EFF4D6948}"/>
              </a:ext>
            </a:extLst>
          </p:cNvPr>
          <p:cNvSpPr>
            <a:spLocks noGrp="1"/>
          </p:cNvSpPr>
          <p:nvPr>
            <p:ph type="title"/>
          </p:nvPr>
        </p:nvSpPr>
        <p:spPr/>
        <p:txBody>
          <a:bodyPr/>
          <a:lstStyle/>
          <a:p>
            <a:pPr algn="ctr"/>
            <a:r>
              <a:rPr lang="en-US" dirty="0"/>
              <a:t>Fantasy	</a:t>
            </a:r>
          </a:p>
        </p:txBody>
      </p:sp>
      <p:sp>
        <p:nvSpPr>
          <p:cNvPr id="6" name="TextBox 5">
            <a:extLst>
              <a:ext uri="{FF2B5EF4-FFF2-40B4-BE49-F238E27FC236}">
                <a16:creationId xmlns:a16="http://schemas.microsoft.com/office/drawing/2014/main" id="{C56CA4FA-73AC-C74D-9A46-09008A8F4F4D}"/>
              </a:ext>
            </a:extLst>
          </p:cNvPr>
          <p:cNvSpPr txBox="1"/>
          <p:nvPr/>
        </p:nvSpPr>
        <p:spPr>
          <a:xfrm>
            <a:off x="7814595" y="5479811"/>
            <a:ext cx="4258872" cy="461665"/>
          </a:xfrm>
          <a:prstGeom prst="rect">
            <a:avLst/>
          </a:prstGeom>
          <a:noFill/>
        </p:spPr>
        <p:txBody>
          <a:bodyPr wrap="square" rtlCol="0">
            <a:spAutoFit/>
          </a:bodyPr>
          <a:lstStyle/>
          <a:p>
            <a:r>
              <a:rPr lang="en-US" sz="2400" dirty="0">
                <a:hlinkClick r:id="rId3"/>
              </a:rPr>
              <a:t>Teaching Guide for Amari</a:t>
            </a:r>
            <a:endParaRPr lang="en-US" sz="2400" dirty="0"/>
          </a:p>
        </p:txBody>
      </p:sp>
      <p:pic>
        <p:nvPicPr>
          <p:cNvPr id="9" name="Picture 6">
            <a:extLst>
              <a:ext uri="{FF2B5EF4-FFF2-40B4-BE49-F238E27FC236}">
                <a16:creationId xmlns:a16="http://schemas.microsoft.com/office/drawing/2014/main" id="{A27E831F-19DB-284E-A693-BAFBE062A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9992" y="335709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80D12705-5501-3342-8B94-4F64719EC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638" y="1690688"/>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EC271F3E-3387-5441-A015-2564439106F1}"/>
              </a:ext>
            </a:extLst>
          </p:cNvPr>
          <p:cNvSpPr txBox="1">
            <a:spLocks noChangeArrowheads="1"/>
          </p:cNvSpPr>
          <p:nvPr/>
        </p:nvSpPr>
        <p:spPr bwMode="auto">
          <a:xfrm>
            <a:off x="10939992" y="4489042"/>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Middle</a:t>
            </a:r>
          </a:p>
        </p:txBody>
      </p:sp>
      <p:sp>
        <p:nvSpPr>
          <p:cNvPr id="14" name="TextBox 5">
            <a:extLst>
              <a:ext uri="{FF2B5EF4-FFF2-40B4-BE49-F238E27FC236}">
                <a16:creationId xmlns:a16="http://schemas.microsoft.com/office/drawing/2014/main" id="{46C1EECD-8016-AC4B-B263-4DBBCAC262E5}"/>
              </a:ext>
            </a:extLst>
          </p:cNvPr>
          <p:cNvSpPr txBox="1">
            <a:spLocks noChangeArrowheads="1"/>
          </p:cNvSpPr>
          <p:nvPr/>
        </p:nvSpPr>
        <p:spPr bwMode="auto">
          <a:xfrm>
            <a:off x="4232924" y="3263353"/>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2022 ALA Notable Middle</a:t>
            </a:r>
          </a:p>
        </p:txBody>
      </p:sp>
      <p:pic>
        <p:nvPicPr>
          <p:cNvPr id="5" name="Picture 4">
            <a:extLst>
              <a:ext uri="{FF2B5EF4-FFF2-40B4-BE49-F238E27FC236}">
                <a16:creationId xmlns:a16="http://schemas.microsoft.com/office/drawing/2014/main" id="{24A75BE4-A685-894F-B3AF-8EC5EF2FC667}"/>
              </a:ext>
            </a:extLst>
          </p:cNvPr>
          <p:cNvPicPr>
            <a:picLocks noChangeAspect="1"/>
          </p:cNvPicPr>
          <p:nvPr/>
        </p:nvPicPr>
        <p:blipFill>
          <a:blip r:embed="rId5"/>
          <a:stretch>
            <a:fillRect/>
          </a:stretch>
        </p:blipFill>
        <p:spPr>
          <a:xfrm>
            <a:off x="639379" y="797109"/>
            <a:ext cx="3248072" cy="4585513"/>
          </a:xfrm>
          <a:prstGeom prst="rect">
            <a:avLst/>
          </a:prstGeom>
        </p:spPr>
      </p:pic>
      <p:pic>
        <p:nvPicPr>
          <p:cNvPr id="3" name="Picture 2">
            <a:extLst>
              <a:ext uri="{FF2B5EF4-FFF2-40B4-BE49-F238E27FC236}">
                <a16:creationId xmlns:a16="http://schemas.microsoft.com/office/drawing/2014/main" id="{CFA130D9-4F77-D34D-BB72-42DF8A3C2A9C}"/>
              </a:ext>
            </a:extLst>
          </p:cNvPr>
          <p:cNvPicPr>
            <a:picLocks noChangeAspect="1"/>
          </p:cNvPicPr>
          <p:nvPr/>
        </p:nvPicPr>
        <p:blipFill>
          <a:blip r:embed="rId6"/>
          <a:stretch>
            <a:fillRect/>
          </a:stretch>
        </p:blipFill>
        <p:spPr>
          <a:xfrm>
            <a:off x="8304551" y="430381"/>
            <a:ext cx="2499838" cy="3787633"/>
          </a:xfrm>
          <a:prstGeom prst="rect">
            <a:avLst/>
          </a:prstGeom>
        </p:spPr>
      </p:pic>
      <p:sp>
        <p:nvSpPr>
          <p:cNvPr id="7" name="TextBox 6">
            <a:extLst>
              <a:ext uri="{FF2B5EF4-FFF2-40B4-BE49-F238E27FC236}">
                <a16:creationId xmlns:a16="http://schemas.microsoft.com/office/drawing/2014/main" id="{514DD720-A21F-7B45-9C0F-1C4AE386D13E}"/>
              </a:ext>
            </a:extLst>
          </p:cNvPr>
          <p:cNvSpPr txBox="1"/>
          <p:nvPr/>
        </p:nvSpPr>
        <p:spPr>
          <a:xfrm>
            <a:off x="8965580" y="6177776"/>
            <a:ext cx="2698596" cy="369332"/>
          </a:xfrm>
          <a:prstGeom prst="rect">
            <a:avLst/>
          </a:prstGeom>
          <a:noFill/>
        </p:spPr>
        <p:txBody>
          <a:bodyPr wrap="square" rtlCol="0">
            <a:spAutoFit/>
          </a:bodyPr>
          <a:lstStyle/>
          <a:p>
            <a:r>
              <a:rPr lang="en-US" dirty="0">
                <a:hlinkClick r:id="rId7"/>
              </a:rPr>
              <a:t>one min. book trailer</a:t>
            </a:r>
            <a:endParaRPr lang="en-US" dirty="0"/>
          </a:p>
        </p:txBody>
      </p:sp>
      <p:sp>
        <p:nvSpPr>
          <p:cNvPr id="4" name="TextBox 3">
            <a:extLst>
              <a:ext uri="{FF2B5EF4-FFF2-40B4-BE49-F238E27FC236}">
                <a16:creationId xmlns:a16="http://schemas.microsoft.com/office/drawing/2014/main" id="{BB5F634A-BF91-BE43-8331-78018F74D321}"/>
              </a:ext>
            </a:extLst>
          </p:cNvPr>
          <p:cNvSpPr txBox="1"/>
          <p:nvPr/>
        </p:nvSpPr>
        <p:spPr>
          <a:xfrm>
            <a:off x="1106905" y="5643096"/>
            <a:ext cx="1732548" cy="923330"/>
          </a:xfrm>
          <a:prstGeom prst="rect">
            <a:avLst/>
          </a:prstGeom>
          <a:noFill/>
        </p:spPr>
        <p:txBody>
          <a:bodyPr wrap="square" rtlCol="0">
            <a:spAutoFit/>
          </a:bodyPr>
          <a:lstStyle/>
          <a:p>
            <a:r>
              <a:rPr lang="en-US" dirty="0">
                <a:hlinkClick r:id="rId8"/>
              </a:rPr>
              <a:t>Candlewick with link to Teacher's Guide</a:t>
            </a:r>
            <a:endParaRPr lang="en-US" dirty="0"/>
          </a:p>
        </p:txBody>
      </p:sp>
      <p:sp>
        <p:nvSpPr>
          <p:cNvPr id="8" name="TextBox 7">
            <a:extLst>
              <a:ext uri="{FF2B5EF4-FFF2-40B4-BE49-F238E27FC236}">
                <a16:creationId xmlns:a16="http://schemas.microsoft.com/office/drawing/2014/main" id="{A924A507-CAF1-E64A-BF1E-D10076060389}"/>
              </a:ext>
            </a:extLst>
          </p:cNvPr>
          <p:cNvSpPr txBox="1"/>
          <p:nvPr/>
        </p:nvSpPr>
        <p:spPr>
          <a:xfrm>
            <a:off x="8758989" y="4489042"/>
            <a:ext cx="1756611" cy="400110"/>
          </a:xfrm>
          <a:prstGeom prst="rect">
            <a:avLst/>
          </a:prstGeom>
          <a:noFill/>
        </p:spPr>
        <p:txBody>
          <a:bodyPr wrap="square" rtlCol="0">
            <a:spAutoFit/>
          </a:bodyPr>
          <a:lstStyle/>
          <a:p>
            <a:r>
              <a:rPr lang="en-US" sz="2000" b="1" dirty="0"/>
              <a:t>Jan. 19, 2021</a:t>
            </a:r>
          </a:p>
        </p:txBody>
      </p:sp>
    </p:spTree>
    <p:extLst>
      <p:ext uri="{BB962C8B-B14F-4D97-AF65-F5344CB8AC3E}">
        <p14:creationId xmlns:p14="http://schemas.microsoft.com/office/powerpoint/2010/main" val="3979633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76BEA-1DB6-404A-8E37-E6684F8FBE56}"/>
              </a:ext>
            </a:extLst>
          </p:cNvPr>
          <p:cNvPicPr>
            <a:picLocks noChangeAspect="1"/>
          </p:cNvPicPr>
          <p:nvPr/>
        </p:nvPicPr>
        <p:blipFill>
          <a:blip r:embed="rId3"/>
          <a:stretch>
            <a:fillRect/>
          </a:stretch>
        </p:blipFill>
        <p:spPr>
          <a:xfrm>
            <a:off x="838200" y="788332"/>
            <a:ext cx="2784348" cy="4049961"/>
          </a:xfrm>
          <a:prstGeom prst="rect">
            <a:avLst/>
          </a:prstGeom>
        </p:spPr>
      </p:pic>
      <p:sp>
        <p:nvSpPr>
          <p:cNvPr id="7" name="Title 1">
            <a:extLst>
              <a:ext uri="{FF2B5EF4-FFF2-40B4-BE49-F238E27FC236}">
                <a16:creationId xmlns:a16="http://schemas.microsoft.com/office/drawing/2014/main" id="{9EE7FB55-A30F-384A-9CB3-A696FBF5BC9F}"/>
              </a:ext>
            </a:extLst>
          </p:cNvPr>
          <p:cNvSpPr>
            <a:spLocks noGrp="1"/>
          </p:cNvSpPr>
          <p:nvPr>
            <p:ph type="title"/>
          </p:nvPr>
        </p:nvSpPr>
        <p:spPr>
          <a:xfrm>
            <a:off x="838200" y="365125"/>
            <a:ext cx="10515600" cy="1325563"/>
          </a:xfrm>
        </p:spPr>
        <p:txBody>
          <a:bodyPr/>
          <a:lstStyle/>
          <a:p>
            <a:pPr algn="ctr"/>
            <a:r>
              <a:rPr lang="en-US" dirty="0"/>
              <a:t>Fantasy	and Nature</a:t>
            </a:r>
          </a:p>
        </p:txBody>
      </p:sp>
      <p:pic>
        <p:nvPicPr>
          <p:cNvPr id="8" name="Picture 7">
            <a:extLst>
              <a:ext uri="{FF2B5EF4-FFF2-40B4-BE49-F238E27FC236}">
                <a16:creationId xmlns:a16="http://schemas.microsoft.com/office/drawing/2014/main" id="{FA0CACDE-83BB-914F-86E0-03AB1D802F8F}"/>
              </a:ext>
            </a:extLst>
          </p:cNvPr>
          <p:cNvPicPr>
            <a:picLocks noChangeAspect="1"/>
          </p:cNvPicPr>
          <p:nvPr/>
        </p:nvPicPr>
        <p:blipFill>
          <a:blip r:embed="rId4"/>
          <a:stretch>
            <a:fillRect/>
          </a:stretch>
        </p:blipFill>
        <p:spPr>
          <a:xfrm>
            <a:off x="8569454" y="365125"/>
            <a:ext cx="3049524" cy="4614947"/>
          </a:xfrm>
          <a:prstGeom prst="rect">
            <a:avLst/>
          </a:prstGeom>
        </p:spPr>
      </p:pic>
      <p:sp>
        <p:nvSpPr>
          <p:cNvPr id="2" name="TextBox 1">
            <a:extLst>
              <a:ext uri="{FF2B5EF4-FFF2-40B4-BE49-F238E27FC236}">
                <a16:creationId xmlns:a16="http://schemas.microsoft.com/office/drawing/2014/main" id="{65FC99B2-C782-264B-9361-871D66214482}"/>
              </a:ext>
            </a:extLst>
          </p:cNvPr>
          <p:cNvSpPr txBox="1"/>
          <p:nvPr/>
        </p:nvSpPr>
        <p:spPr>
          <a:xfrm>
            <a:off x="1010653" y="5245768"/>
            <a:ext cx="2237873" cy="1200329"/>
          </a:xfrm>
          <a:prstGeom prst="rect">
            <a:avLst/>
          </a:prstGeom>
          <a:noFill/>
        </p:spPr>
        <p:txBody>
          <a:bodyPr wrap="square" rtlCol="0">
            <a:spAutoFit/>
          </a:bodyPr>
          <a:lstStyle/>
          <a:p>
            <a:r>
              <a:rPr lang="en-US" dirty="0">
                <a:hlinkClick r:id="rId5"/>
              </a:rPr>
              <a:t>1 min. Katherine Applegate introduces the animals of Willodeen</a:t>
            </a:r>
            <a:endParaRPr lang="en-US" dirty="0"/>
          </a:p>
        </p:txBody>
      </p:sp>
      <p:sp>
        <p:nvSpPr>
          <p:cNvPr id="3" name="TextBox 2">
            <a:extLst>
              <a:ext uri="{FF2B5EF4-FFF2-40B4-BE49-F238E27FC236}">
                <a16:creationId xmlns:a16="http://schemas.microsoft.com/office/drawing/2014/main" id="{A5A342C7-3F85-624D-BB32-4D5C515B0109}"/>
              </a:ext>
            </a:extLst>
          </p:cNvPr>
          <p:cNvSpPr txBox="1"/>
          <p:nvPr/>
        </p:nvSpPr>
        <p:spPr>
          <a:xfrm>
            <a:off x="8807116" y="5534526"/>
            <a:ext cx="2546684" cy="646331"/>
          </a:xfrm>
          <a:prstGeom prst="rect">
            <a:avLst/>
          </a:prstGeom>
          <a:noFill/>
        </p:spPr>
        <p:txBody>
          <a:bodyPr wrap="square" rtlCol="0">
            <a:spAutoFit/>
          </a:bodyPr>
          <a:lstStyle/>
          <a:p>
            <a:r>
              <a:rPr lang="en-US" dirty="0">
                <a:hlinkClick r:id="rId6"/>
              </a:rPr>
              <a:t>Book page at Penguin Random House</a:t>
            </a:r>
            <a:endParaRPr lang="en-US" dirty="0"/>
          </a:p>
        </p:txBody>
      </p:sp>
      <p:sp>
        <p:nvSpPr>
          <p:cNvPr id="5" name="TextBox 4">
            <a:extLst>
              <a:ext uri="{FF2B5EF4-FFF2-40B4-BE49-F238E27FC236}">
                <a16:creationId xmlns:a16="http://schemas.microsoft.com/office/drawing/2014/main" id="{BDF5BD1C-4BD9-EB4E-8611-54353F1CA5C8}"/>
              </a:ext>
            </a:extLst>
          </p:cNvPr>
          <p:cNvSpPr txBox="1"/>
          <p:nvPr/>
        </p:nvSpPr>
        <p:spPr>
          <a:xfrm>
            <a:off x="4235116" y="2430379"/>
            <a:ext cx="1860884" cy="707886"/>
          </a:xfrm>
          <a:prstGeom prst="rect">
            <a:avLst/>
          </a:prstGeom>
          <a:noFill/>
        </p:spPr>
        <p:txBody>
          <a:bodyPr wrap="square" rtlCol="0">
            <a:spAutoFit/>
          </a:bodyPr>
          <a:lstStyle/>
          <a:p>
            <a:r>
              <a:rPr lang="en-US" sz="2000" b="1" dirty="0"/>
              <a:t>September 7, 2021</a:t>
            </a:r>
          </a:p>
        </p:txBody>
      </p:sp>
    </p:spTree>
    <p:extLst>
      <p:ext uri="{BB962C8B-B14F-4D97-AF65-F5344CB8AC3E}">
        <p14:creationId xmlns:p14="http://schemas.microsoft.com/office/powerpoint/2010/main" val="330355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C393-D7EE-B34C-B9B5-D62B898520DF}"/>
              </a:ext>
            </a:extLst>
          </p:cNvPr>
          <p:cNvSpPr>
            <a:spLocks noGrp="1"/>
          </p:cNvSpPr>
          <p:nvPr>
            <p:ph type="title"/>
          </p:nvPr>
        </p:nvSpPr>
        <p:spPr>
          <a:xfrm>
            <a:off x="477513" y="365125"/>
            <a:ext cx="10876287" cy="1715471"/>
          </a:xfrm>
        </p:spPr>
        <p:txBody>
          <a:bodyPr>
            <a:normAutofit fontScale="90000"/>
          </a:bodyPr>
          <a:lstStyle/>
          <a:p>
            <a:r>
              <a:rPr lang="en-US" dirty="0"/>
              <a:t>Science Fiction/Young Adult</a:t>
            </a:r>
            <a:br>
              <a:rPr lang="en-US" dirty="0"/>
            </a:br>
            <a:r>
              <a:rPr lang="en-US" dirty="0"/>
              <a:t>2022 Newbery Medal</a:t>
            </a:r>
            <a:br>
              <a:rPr lang="en-US" dirty="0"/>
            </a:br>
            <a:r>
              <a:rPr lang="en-US" dirty="0"/>
              <a:t>2022 Pura Belpre Medal</a:t>
            </a:r>
          </a:p>
        </p:txBody>
      </p:sp>
      <p:pic>
        <p:nvPicPr>
          <p:cNvPr id="6" name="Picture 5">
            <a:extLst>
              <a:ext uri="{FF2B5EF4-FFF2-40B4-BE49-F238E27FC236}">
                <a16:creationId xmlns:a16="http://schemas.microsoft.com/office/drawing/2014/main" id="{71057C50-C112-CF48-9CB4-6B23EF6A2035}"/>
              </a:ext>
            </a:extLst>
          </p:cNvPr>
          <p:cNvPicPr>
            <a:picLocks noChangeAspect="1"/>
          </p:cNvPicPr>
          <p:nvPr/>
        </p:nvPicPr>
        <p:blipFill>
          <a:blip r:embed="rId3"/>
          <a:stretch>
            <a:fillRect/>
          </a:stretch>
        </p:blipFill>
        <p:spPr>
          <a:xfrm>
            <a:off x="4550939" y="4039136"/>
            <a:ext cx="1770792" cy="1788500"/>
          </a:xfrm>
          <a:prstGeom prst="rect">
            <a:avLst/>
          </a:prstGeom>
        </p:spPr>
      </p:pic>
      <p:sp>
        <p:nvSpPr>
          <p:cNvPr id="7" name="TextBox 6">
            <a:extLst>
              <a:ext uri="{FF2B5EF4-FFF2-40B4-BE49-F238E27FC236}">
                <a16:creationId xmlns:a16="http://schemas.microsoft.com/office/drawing/2014/main" id="{414771FA-3F8A-6440-9001-CF89042FD5AC}"/>
              </a:ext>
            </a:extLst>
          </p:cNvPr>
          <p:cNvSpPr txBox="1"/>
          <p:nvPr/>
        </p:nvSpPr>
        <p:spPr>
          <a:xfrm>
            <a:off x="4610100" y="6227955"/>
            <a:ext cx="2248635" cy="646331"/>
          </a:xfrm>
          <a:prstGeom prst="rect">
            <a:avLst/>
          </a:prstGeom>
          <a:noFill/>
        </p:spPr>
        <p:txBody>
          <a:bodyPr wrap="square" rtlCol="0">
            <a:spAutoFit/>
          </a:bodyPr>
          <a:lstStyle/>
          <a:p>
            <a:r>
              <a:rPr lang="en-US" dirty="0"/>
              <a:t>2022Newbery Medal</a:t>
            </a:r>
          </a:p>
          <a:p>
            <a:endParaRPr lang="en-US" dirty="0"/>
          </a:p>
        </p:txBody>
      </p:sp>
      <p:pic>
        <p:nvPicPr>
          <p:cNvPr id="8" name="Picture 7">
            <a:extLst>
              <a:ext uri="{FF2B5EF4-FFF2-40B4-BE49-F238E27FC236}">
                <a16:creationId xmlns:a16="http://schemas.microsoft.com/office/drawing/2014/main" id="{F44DE64D-945A-334E-AD06-C90E5ACDBC59}"/>
              </a:ext>
            </a:extLst>
          </p:cNvPr>
          <p:cNvPicPr>
            <a:picLocks noChangeAspect="1"/>
          </p:cNvPicPr>
          <p:nvPr/>
        </p:nvPicPr>
        <p:blipFill>
          <a:blip r:embed="rId4"/>
          <a:stretch>
            <a:fillRect/>
          </a:stretch>
        </p:blipFill>
        <p:spPr>
          <a:xfrm>
            <a:off x="7134345" y="0"/>
            <a:ext cx="4580142" cy="6858000"/>
          </a:xfrm>
          <a:prstGeom prst="rect">
            <a:avLst/>
          </a:prstGeom>
        </p:spPr>
      </p:pic>
      <p:pic>
        <p:nvPicPr>
          <p:cNvPr id="9" name="Picture 8">
            <a:extLst>
              <a:ext uri="{FF2B5EF4-FFF2-40B4-BE49-F238E27FC236}">
                <a16:creationId xmlns:a16="http://schemas.microsoft.com/office/drawing/2014/main" id="{57511A6F-DF66-2B41-BFD0-880AB045BB16}"/>
              </a:ext>
            </a:extLst>
          </p:cNvPr>
          <p:cNvPicPr>
            <a:picLocks noChangeAspect="1"/>
          </p:cNvPicPr>
          <p:nvPr/>
        </p:nvPicPr>
        <p:blipFill>
          <a:blip r:embed="rId5"/>
          <a:stretch>
            <a:fillRect/>
          </a:stretch>
        </p:blipFill>
        <p:spPr>
          <a:xfrm>
            <a:off x="1223264" y="4486080"/>
            <a:ext cx="1270000" cy="1244600"/>
          </a:xfrm>
          <a:prstGeom prst="rect">
            <a:avLst/>
          </a:prstGeom>
        </p:spPr>
      </p:pic>
      <p:pic>
        <p:nvPicPr>
          <p:cNvPr id="12" name="Picture 11">
            <a:extLst>
              <a:ext uri="{FF2B5EF4-FFF2-40B4-BE49-F238E27FC236}">
                <a16:creationId xmlns:a16="http://schemas.microsoft.com/office/drawing/2014/main" id="{247A8235-5D69-3444-8919-157C7614966A}"/>
              </a:ext>
            </a:extLst>
          </p:cNvPr>
          <p:cNvPicPr>
            <a:picLocks noChangeAspect="1"/>
          </p:cNvPicPr>
          <p:nvPr/>
        </p:nvPicPr>
        <p:blipFill>
          <a:blip r:embed="rId6"/>
          <a:stretch>
            <a:fillRect/>
          </a:stretch>
        </p:blipFill>
        <p:spPr>
          <a:xfrm>
            <a:off x="2091352" y="2080596"/>
            <a:ext cx="1270000" cy="1206500"/>
          </a:xfrm>
          <a:prstGeom prst="rect">
            <a:avLst/>
          </a:prstGeom>
        </p:spPr>
      </p:pic>
      <p:sp>
        <p:nvSpPr>
          <p:cNvPr id="13" name="TextBox 12">
            <a:extLst>
              <a:ext uri="{FF2B5EF4-FFF2-40B4-BE49-F238E27FC236}">
                <a16:creationId xmlns:a16="http://schemas.microsoft.com/office/drawing/2014/main" id="{7743A035-6204-5E4E-A2DF-D02BA42AB969}"/>
              </a:ext>
            </a:extLst>
          </p:cNvPr>
          <p:cNvSpPr txBox="1"/>
          <p:nvPr/>
        </p:nvSpPr>
        <p:spPr>
          <a:xfrm>
            <a:off x="2091352" y="3640724"/>
            <a:ext cx="1802140" cy="646331"/>
          </a:xfrm>
          <a:prstGeom prst="rect">
            <a:avLst/>
          </a:prstGeom>
          <a:noFill/>
        </p:spPr>
        <p:txBody>
          <a:bodyPr wrap="square" rtlCol="0">
            <a:spAutoFit/>
          </a:bodyPr>
          <a:lstStyle/>
          <a:p>
            <a:r>
              <a:rPr lang="en-US" dirty="0"/>
              <a:t>Pura Belpre Award 2022</a:t>
            </a:r>
          </a:p>
        </p:txBody>
      </p:sp>
      <p:sp>
        <p:nvSpPr>
          <p:cNvPr id="15" name="TextBox 14">
            <a:extLst>
              <a:ext uri="{FF2B5EF4-FFF2-40B4-BE49-F238E27FC236}">
                <a16:creationId xmlns:a16="http://schemas.microsoft.com/office/drawing/2014/main" id="{ECE54A2C-1775-DA44-81B2-D69401DAEFCF}"/>
              </a:ext>
            </a:extLst>
          </p:cNvPr>
          <p:cNvSpPr txBox="1"/>
          <p:nvPr/>
        </p:nvSpPr>
        <p:spPr>
          <a:xfrm>
            <a:off x="4166333" y="3287096"/>
            <a:ext cx="2968011" cy="646331"/>
          </a:xfrm>
          <a:prstGeom prst="rect">
            <a:avLst/>
          </a:prstGeom>
          <a:noFill/>
        </p:spPr>
        <p:txBody>
          <a:bodyPr wrap="square" rtlCol="0">
            <a:spAutoFit/>
          </a:bodyPr>
          <a:lstStyle/>
          <a:p>
            <a:r>
              <a:rPr lang="en-US" dirty="0">
                <a:hlinkClick r:id="rId7"/>
              </a:rPr>
              <a:t>3 minute introduction by author Donna Barba Higuera</a:t>
            </a:r>
            <a:endParaRPr lang="en-US" dirty="0"/>
          </a:p>
        </p:txBody>
      </p:sp>
      <p:sp>
        <p:nvSpPr>
          <p:cNvPr id="16" name="TextBox 15">
            <a:extLst>
              <a:ext uri="{FF2B5EF4-FFF2-40B4-BE49-F238E27FC236}">
                <a16:creationId xmlns:a16="http://schemas.microsoft.com/office/drawing/2014/main" id="{A550456C-32B6-B64E-A72A-BC45CF7D4B9A}"/>
              </a:ext>
            </a:extLst>
          </p:cNvPr>
          <p:cNvSpPr txBox="1"/>
          <p:nvPr/>
        </p:nvSpPr>
        <p:spPr>
          <a:xfrm>
            <a:off x="4166333" y="2080596"/>
            <a:ext cx="2307619" cy="923330"/>
          </a:xfrm>
          <a:prstGeom prst="rect">
            <a:avLst/>
          </a:prstGeom>
          <a:noFill/>
        </p:spPr>
        <p:txBody>
          <a:bodyPr wrap="square" rtlCol="0">
            <a:spAutoFit/>
          </a:bodyPr>
          <a:lstStyle/>
          <a:p>
            <a:r>
              <a:rPr lang="en-US" dirty="0">
                <a:hlinkClick r:id="rId8"/>
              </a:rPr>
              <a:t>Teaching Guide / Levine Querido Publisher</a:t>
            </a:r>
            <a:endParaRPr lang="en-US" dirty="0"/>
          </a:p>
        </p:txBody>
      </p:sp>
      <p:sp>
        <p:nvSpPr>
          <p:cNvPr id="14" name="TextBox 5">
            <a:extLst>
              <a:ext uri="{FF2B5EF4-FFF2-40B4-BE49-F238E27FC236}">
                <a16:creationId xmlns:a16="http://schemas.microsoft.com/office/drawing/2014/main" id="{3FCDA663-CAE6-4D4A-B5C8-0953354DB83E}"/>
              </a:ext>
            </a:extLst>
          </p:cNvPr>
          <p:cNvSpPr txBox="1">
            <a:spLocks noChangeArrowheads="1"/>
          </p:cNvSpPr>
          <p:nvPr/>
        </p:nvSpPr>
        <p:spPr bwMode="auto">
          <a:xfrm>
            <a:off x="1223264" y="5847183"/>
            <a:ext cx="1398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Older</a:t>
            </a:r>
          </a:p>
        </p:txBody>
      </p:sp>
    </p:spTree>
    <p:extLst>
      <p:ext uri="{BB962C8B-B14F-4D97-AF65-F5344CB8AC3E}">
        <p14:creationId xmlns:p14="http://schemas.microsoft.com/office/powerpoint/2010/main" val="3274092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55EFD98F-84FC-494A-A887-90E0D0215E96}"/>
              </a:ext>
            </a:extLst>
          </p:cNvPr>
          <p:cNvSpPr>
            <a:spLocks noGrp="1"/>
          </p:cNvSpPr>
          <p:nvPr>
            <p:ph type="title"/>
          </p:nvPr>
        </p:nvSpPr>
        <p:spPr>
          <a:xfrm>
            <a:off x="1981200" y="-330200"/>
            <a:ext cx="8229600" cy="1143000"/>
          </a:xfrm>
        </p:spPr>
        <p:txBody>
          <a:bodyPr/>
          <a:lstStyle/>
          <a:p>
            <a:pPr eaLnBrk="1" hangingPunct="1"/>
            <a:r>
              <a:rPr lang="en-US" altLang="en-US">
                <a:ea typeface="ＭＳ Ｐゴシック" panose="020B0600070205080204" pitchFamily="34" charset="-128"/>
              </a:rPr>
              <a:t>Contemporary Realistic Fiction</a:t>
            </a:r>
          </a:p>
        </p:txBody>
      </p:sp>
      <p:sp>
        <p:nvSpPr>
          <p:cNvPr id="5" name="TextBox 4">
            <a:extLst>
              <a:ext uri="{FF2B5EF4-FFF2-40B4-BE49-F238E27FC236}">
                <a16:creationId xmlns:a16="http://schemas.microsoft.com/office/drawing/2014/main" id="{830004A0-8C68-5D42-877F-956276266BB9}"/>
              </a:ext>
            </a:extLst>
          </p:cNvPr>
          <p:cNvSpPr txBox="1"/>
          <p:nvPr/>
        </p:nvSpPr>
        <p:spPr>
          <a:xfrm>
            <a:off x="1109883" y="5838079"/>
            <a:ext cx="3311932" cy="369332"/>
          </a:xfrm>
          <a:prstGeom prst="rect">
            <a:avLst/>
          </a:prstGeom>
          <a:noFill/>
        </p:spPr>
        <p:txBody>
          <a:bodyPr wrap="none" rtlCol="0">
            <a:spAutoFit/>
          </a:bodyPr>
          <a:lstStyle/>
          <a:p>
            <a:r>
              <a:rPr lang="en-US" dirty="0">
                <a:hlinkClick r:id="rId3"/>
              </a:rPr>
              <a:t>Teache's Guide at Random House</a:t>
            </a:r>
            <a:endParaRPr lang="en-US" dirty="0"/>
          </a:p>
        </p:txBody>
      </p:sp>
      <p:sp>
        <p:nvSpPr>
          <p:cNvPr id="3" name="TextBox 2">
            <a:extLst>
              <a:ext uri="{FF2B5EF4-FFF2-40B4-BE49-F238E27FC236}">
                <a16:creationId xmlns:a16="http://schemas.microsoft.com/office/drawing/2014/main" id="{79AA8976-E11D-4944-BBD2-8B320F4AE5A1}"/>
              </a:ext>
            </a:extLst>
          </p:cNvPr>
          <p:cNvSpPr txBox="1"/>
          <p:nvPr/>
        </p:nvSpPr>
        <p:spPr>
          <a:xfrm>
            <a:off x="9105899" y="5501529"/>
            <a:ext cx="2162685" cy="646331"/>
          </a:xfrm>
          <a:prstGeom prst="rect">
            <a:avLst/>
          </a:prstGeom>
          <a:noFill/>
        </p:spPr>
        <p:txBody>
          <a:bodyPr wrap="square" rtlCol="0">
            <a:spAutoFit/>
          </a:bodyPr>
          <a:lstStyle/>
          <a:p>
            <a:r>
              <a:rPr lang="en-US" dirty="0">
                <a:hlinkClick r:id="rId4"/>
              </a:rPr>
              <a:t>5 min. Colby Sharp as a read aloud</a:t>
            </a:r>
            <a:endParaRPr lang="en-US" dirty="0"/>
          </a:p>
        </p:txBody>
      </p:sp>
      <p:pic>
        <p:nvPicPr>
          <p:cNvPr id="11" name="Picture 10">
            <a:extLst>
              <a:ext uri="{FF2B5EF4-FFF2-40B4-BE49-F238E27FC236}">
                <a16:creationId xmlns:a16="http://schemas.microsoft.com/office/drawing/2014/main" id="{36453F88-D3F2-014C-B065-4C333E606097}"/>
              </a:ext>
            </a:extLst>
          </p:cNvPr>
          <p:cNvPicPr>
            <a:picLocks noChangeAspect="1"/>
          </p:cNvPicPr>
          <p:nvPr/>
        </p:nvPicPr>
        <p:blipFill>
          <a:blip r:embed="rId5"/>
          <a:stretch>
            <a:fillRect/>
          </a:stretch>
        </p:blipFill>
        <p:spPr>
          <a:xfrm>
            <a:off x="2216298" y="932227"/>
            <a:ext cx="3047078" cy="4585409"/>
          </a:xfrm>
          <a:prstGeom prst="rect">
            <a:avLst/>
          </a:prstGeom>
        </p:spPr>
      </p:pic>
      <p:sp>
        <p:nvSpPr>
          <p:cNvPr id="16" name="TextBox 15">
            <a:extLst>
              <a:ext uri="{FF2B5EF4-FFF2-40B4-BE49-F238E27FC236}">
                <a16:creationId xmlns:a16="http://schemas.microsoft.com/office/drawing/2014/main" id="{D6FA99DB-16A0-6A4D-BF9E-09FFFCEE19A9}"/>
              </a:ext>
            </a:extLst>
          </p:cNvPr>
          <p:cNvSpPr txBox="1"/>
          <p:nvPr/>
        </p:nvSpPr>
        <p:spPr>
          <a:xfrm>
            <a:off x="5632216" y="3714654"/>
            <a:ext cx="1921195" cy="646331"/>
          </a:xfrm>
          <a:prstGeom prst="rect">
            <a:avLst/>
          </a:prstGeom>
          <a:noFill/>
        </p:spPr>
        <p:txBody>
          <a:bodyPr wrap="square" rtlCol="0">
            <a:spAutoFit/>
          </a:bodyPr>
          <a:lstStyle/>
          <a:p>
            <a:r>
              <a:rPr lang="en-US" dirty="0">
                <a:hlinkClick r:id="rId6"/>
              </a:rPr>
              <a:t>Padmaven Katraman website</a:t>
            </a:r>
            <a:endParaRPr lang="en-US" dirty="0"/>
          </a:p>
        </p:txBody>
      </p:sp>
      <p:sp>
        <p:nvSpPr>
          <p:cNvPr id="17" name="TextBox 16">
            <a:extLst>
              <a:ext uri="{FF2B5EF4-FFF2-40B4-BE49-F238E27FC236}">
                <a16:creationId xmlns:a16="http://schemas.microsoft.com/office/drawing/2014/main" id="{DB08D8AB-A282-034C-A647-31DF6E53E69A}"/>
              </a:ext>
            </a:extLst>
          </p:cNvPr>
          <p:cNvSpPr txBox="1"/>
          <p:nvPr/>
        </p:nvSpPr>
        <p:spPr>
          <a:xfrm>
            <a:off x="248097" y="1032098"/>
            <a:ext cx="2067637" cy="923330"/>
          </a:xfrm>
          <a:prstGeom prst="rect">
            <a:avLst/>
          </a:prstGeom>
          <a:noFill/>
        </p:spPr>
        <p:txBody>
          <a:bodyPr wrap="square" rtlCol="0">
            <a:spAutoFit/>
          </a:bodyPr>
          <a:lstStyle/>
          <a:p>
            <a:r>
              <a:rPr lang="en-US" dirty="0">
                <a:hlinkClick r:id="rId7"/>
              </a:rPr>
              <a:t>Pronounce author's name at teachingbooks.net</a:t>
            </a:r>
            <a:endParaRPr lang="en-US" dirty="0"/>
          </a:p>
        </p:txBody>
      </p:sp>
      <p:sp>
        <p:nvSpPr>
          <p:cNvPr id="2" name="TextBox 1">
            <a:extLst>
              <a:ext uri="{FF2B5EF4-FFF2-40B4-BE49-F238E27FC236}">
                <a16:creationId xmlns:a16="http://schemas.microsoft.com/office/drawing/2014/main" id="{C9A36E34-5048-F647-A31F-91E5C78A89C8}"/>
              </a:ext>
            </a:extLst>
          </p:cNvPr>
          <p:cNvSpPr txBox="1"/>
          <p:nvPr/>
        </p:nvSpPr>
        <p:spPr>
          <a:xfrm>
            <a:off x="8085221" y="1955428"/>
            <a:ext cx="2125579" cy="707886"/>
          </a:xfrm>
          <a:prstGeom prst="rect">
            <a:avLst/>
          </a:prstGeom>
          <a:noFill/>
        </p:spPr>
        <p:txBody>
          <a:bodyPr wrap="square" rtlCol="0">
            <a:spAutoFit/>
          </a:bodyPr>
          <a:lstStyle/>
          <a:p>
            <a:r>
              <a:rPr lang="en-US" sz="2000" b="1" dirty="0"/>
              <a:t>September 20, 2021</a:t>
            </a:r>
          </a:p>
        </p:txBody>
      </p:sp>
    </p:spTree>
    <p:extLst>
      <p:ext uri="{BB962C8B-B14F-4D97-AF65-F5344CB8AC3E}">
        <p14:creationId xmlns:p14="http://schemas.microsoft.com/office/powerpoint/2010/main" val="3715061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28754</TotalTime>
  <Words>2553</Words>
  <Application>Microsoft Macintosh PowerPoint</Application>
  <PresentationFormat>Widescreen</PresentationFormat>
  <Paragraphs>169</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Likes and Loves from the Literary Lists 2022 Edition Junior Books</vt:lpstr>
      <vt:lpstr>Beginning Reader</vt:lpstr>
      <vt:lpstr>Early Chapter Books</vt:lpstr>
      <vt:lpstr>Graphic Novels</vt:lpstr>
      <vt:lpstr>Wacky Wordplay    </vt:lpstr>
      <vt:lpstr>Fantasy </vt:lpstr>
      <vt:lpstr>Fantasy and Nature</vt:lpstr>
      <vt:lpstr>Science Fiction/Young Adult 2022 Newbery Medal 2022 Pura Belpre Medal</vt:lpstr>
      <vt:lpstr>Contemporary Realistic Fiction</vt:lpstr>
      <vt:lpstr>Contemporary Realistic Fiction/ Mystery Adventure</vt:lpstr>
      <vt:lpstr>Collective Biography</vt:lpstr>
      <vt:lpstr>Historical Fiction   and Historical Memoir</vt:lpstr>
      <vt:lpstr>Historical Fiction</vt:lpstr>
      <vt:lpstr>Main Character named Bug</vt:lpstr>
      <vt:lpstr>Novels in verse</vt:lpstr>
      <vt:lpstr>Likes and Loves from the Literary Lists 2022 Marcie Haloin Session # 408 Friday,  Feb. 11, 1:30-2:30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Marcie Haloin</dc:creator>
  <cp:lastModifiedBy>Marcie Haloin</cp:lastModifiedBy>
  <cp:revision>354</cp:revision>
  <dcterms:created xsi:type="dcterms:W3CDTF">2019-01-21T23:53:30Z</dcterms:created>
  <dcterms:modified xsi:type="dcterms:W3CDTF">2022-02-09T03:17:50Z</dcterms:modified>
</cp:coreProperties>
</file>