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377" r:id="rId2"/>
    <p:sldId id="428" r:id="rId3"/>
    <p:sldId id="379" r:id="rId4"/>
    <p:sldId id="474" r:id="rId5"/>
    <p:sldId id="260" r:id="rId6"/>
    <p:sldId id="372" r:id="rId7"/>
    <p:sldId id="430" r:id="rId8"/>
    <p:sldId id="475" r:id="rId9"/>
    <p:sldId id="472" r:id="rId10"/>
    <p:sldId id="477" r:id="rId11"/>
    <p:sldId id="431" r:id="rId12"/>
    <p:sldId id="426" r:id="rId13"/>
    <p:sldId id="476" r:id="rId14"/>
    <p:sldId id="400" r:id="rId15"/>
    <p:sldId id="286" r:id="rId16"/>
    <p:sldId id="460" r:id="rId17"/>
    <p:sldId id="461" r:id="rId18"/>
    <p:sldId id="462" r:id="rId19"/>
    <p:sldId id="463" r:id="rId20"/>
    <p:sldId id="464" r:id="rId21"/>
    <p:sldId id="469" r:id="rId22"/>
    <p:sldId id="470" r:id="rId23"/>
    <p:sldId id="391" r:id="rId24"/>
    <p:sldId id="28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cie Haloin" initials="MH" lastIdx="1" clrIdx="0">
    <p:extLst>
      <p:ext uri="{19B8F6BF-5375-455C-9EA6-DF929625EA0E}">
        <p15:presenceInfo xmlns:p15="http://schemas.microsoft.com/office/powerpoint/2012/main" userId="40f669c53583777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47"/>
    <p:restoredTop sz="81105"/>
  </p:normalViewPr>
  <p:slideViewPr>
    <p:cSldViewPr snapToGrid="0" snapToObjects="1">
      <p:cViewPr varScale="1">
        <p:scale>
          <a:sx n="82" d="100"/>
          <a:sy n="82" d="100"/>
        </p:scale>
        <p:origin x="184" y="46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9EBF25-2D60-984F-BC62-959B4429FBA0}" type="datetimeFigureOut">
              <a:rPr lang="en-US" smtClean="0"/>
              <a:t>2/7/23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B0EEA6-9CEF-244D-A901-F3337A3A4E3A}" type="slidenum">
              <a:rPr lang="en-US" smtClean="0"/>
              <a:t>‹#›</a:t>
            </a:fld>
            <a:endParaRPr lang="en-US"/>
          </a:p>
        </p:txBody>
      </p:sp>
    </p:spTree>
    <p:extLst>
      <p:ext uri="{BB962C8B-B14F-4D97-AF65-F5344CB8AC3E}">
        <p14:creationId xmlns:p14="http://schemas.microsoft.com/office/powerpoint/2010/main" val="3939161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00038A82-8BDC-9B4F-A658-C78DA4830C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C2D078FE-53FA-5945-853E-AF24251CA7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16387" name="Slide Number Placeholder 3">
            <a:extLst>
              <a:ext uri="{FF2B5EF4-FFF2-40B4-BE49-F238E27FC236}">
                <a16:creationId xmlns:a16="http://schemas.microsoft.com/office/drawing/2014/main" id="{EA7E3B22-6496-E74B-AA28-C61D6777424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3D55C2C-F301-1144-AF96-511A5933E6E7}" type="slidenum">
              <a:rPr lang="en-US" altLang="en-US" smtClean="0"/>
              <a:pPr>
                <a:spcBef>
                  <a:spcPct val="0"/>
                </a:spcBef>
              </a:pPr>
              <a:t>1</a:t>
            </a:fld>
            <a:endParaRPr lang="en-US" altLang="en-US"/>
          </a:p>
        </p:txBody>
      </p:sp>
    </p:spTree>
    <p:extLst>
      <p:ext uri="{BB962C8B-B14F-4D97-AF65-F5344CB8AC3E}">
        <p14:creationId xmlns:p14="http://schemas.microsoft.com/office/powerpoint/2010/main" val="754654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Freewater</a:t>
            </a:r>
            <a:r>
              <a:rPr lang="en-US" dirty="0"/>
              <a:t>- February 1, 2022 – 5*, </a:t>
            </a:r>
            <a:r>
              <a:rPr lang="en-US" b="0" i="0" dirty="0">
                <a:solidFill>
                  <a:srgbClr val="6B6B6B"/>
                </a:solidFill>
                <a:effectLst/>
                <a:latin typeface="Helvetica Neue" panose="02000503000000020004" pitchFamily="2" charset="0"/>
              </a:rPr>
              <a:t>Debut author Amina </a:t>
            </a:r>
            <a:r>
              <a:rPr lang="en-US" b="0" i="0" dirty="0" err="1">
                <a:solidFill>
                  <a:srgbClr val="6B6B6B"/>
                </a:solidFill>
                <a:effectLst/>
                <a:latin typeface="Helvetica Neue" panose="02000503000000020004" pitchFamily="2" charset="0"/>
              </a:rPr>
              <a:t>Luqman</a:t>
            </a:r>
            <a:r>
              <a:rPr lang="en-US" b="0" i="0" dirty="0">
                <a:solidFill>
                  <a:srgbClr val="6B6B6B"/>
                </a:solidFill>
                <a:effectLst/>
                <a:latin typeface="Helvetica Neue" panose="02000503000000020004" pitchFamily="2" charset="0"/>
              </a:rPr>
              <a:t> Dawson pens a lyrical, accessible historical middle-grade novel about two enslaved children's escape from a plantation and the many ways they find freedom.- </a:t>
            </a:r>
            <a:r>
              <a:rPr lang="en-US" b="0" i="0" dirty="0">
                <a:solidFill>
                  <a:srgbClr val="6D6C6C"/>
                </a:solidFill>
                <a:effectLst/>
                <a:latin typeface="Source Sans Pro" panose="020F0502020204030204" pitchFamily="34" charset="0"/>
              </a:rPr>
              <a:t>loosely based on the history of maroon communities in the South, this is a striking tale of survival, adventure, friendship, and courage. </a:t>
            </a:r>
            <a:endParaRPr lang="en-US" dirty="0"/>
          </a:p>
        </p:txBody>
      </p:sp>
      <p:sp>
        <p:nvSpPr>
          <p:cNvPr id="4" name="Slide Number Placeholder 3"/>
          <p:cNvSpPr>
            <a:spLocks noGrp="1"/>
          </p:cNvSpPr>
          <p:nvPr>
            <p:ph type="sldNum" sz="quarter" idx="5"/>
          </p:nvPr>
        </p:nvSpPr>
        <p:spPr/>
        <p:txBody>
          <a:bodyPr/>
          <a:lstStyle/>
          <a:p>
            <a:fld id="{2CB0EEA6-9CEF-244D-A901-F3337A3A4E3A}" type="slidenum">
              <a:rPr lang="en-US" smtClean="0"/>
              <a:t>10</a:t>
            </a:fld>
            <a:endParaRPr lang="en-US"/>
          </a:p>
        </p:txBody>
      </p:sp>
    </p:spTree>
    <p:extLst>
      <p:ext uri="{BB962C8B-B14F-4D97-AF65-F5344CB8AC3E}">
        <p14:creationId xmlns:p14="http://schemas.microsoft.com/office/powerpoint/2010/main" val="1178452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Odder – 2*, RL 5.6, </a:t>
            </a:r>
            <a:r>
              <a:rPr lang="en-US" b="0" i="0" dirty="0">
                <a:solidFill>
                  <a:srgbClr val="000000"/>
                </a:solidFill>
                <a:effectLst/>
                <a:latin typeface="Tahoma" panose="020B0604030504040204" pitchFamily="34" charset="0"/>
              </a:rPr>
              <a:t>A 2023 Notable Verse Novel, National Council of Teachers of English (NCTE) - Based on the Monterey Bay Aquarium and its otter rescue and fostering program this is a free verse tribute to Otters. Beautiful Charles Santoso black &amp; white illustrations.</a:t>
            </a:r>
          </a:p>
          <a:p>
            <a:endParaRPr lang="en-US" b="0" i="0" dirty="0">
              <a:solidFill>
                <a:srgbClr val="000000"/>
              </a:solidFill>
              <a:effectLst/>
              <a:latin typeface="Tahoma" panose="020B0604030504040204" pitchFamily="34" charset="0"/>
            </a:endParaRPr>
          </a:p>
          <a:p>
            <a:r>
              <a:rPr lang="en-US" b="0" i="0" dirty="0">
                <a:solidFill>
                  <a:srgbClr val="000000"/>
                </a:solidFill>
                <a:effectLst/>
                <a:latin typeface="Tahoma" panose="020B0604030504040204" pitchFamily="34" charset="0"/>
              </a:rPr>
              <a:t>Singing with Elephants – May 31, 2022 RL5.7, Oriol whose family came from Cuba to California to run a clinic to care for injured animals.  She strikes up a friendship with Gabriela Mistral, the first Latin American winner of the Nobel Prize in Literature.  Together they find a way to help and elephant left in their care.  Author’s note and resource bibliography included.</a:t>
            </a:r>
            <a:endParaRPr lang="en-US" dirty="0"/>
          </a:p>
        </p:txBody>
      </p:sp>
      <p:sp>
        <p:nvSpPr>
          <p:cNvPr id="4" name="Slide Number Placeholder 3"/>
          <p:cNvSpPr>
            <a:spLocks noGrp="1"/>
          </p:cNvSpPr>
          <p:nvPr>
            <p:ph type="sldNum" sz="quarter" idx="5"/>
          </p:nvPr>
        </p:nvSpPr>
        <p:spPr/>
        <p:txBody>
          <a:bodyPr/>
          <a:lstStyle/>
          <a:p>
            <a:fld id="{2CB0EEA6-9CEF-244D-A901-F3337A3A4E3A}" type="slidenum">
              <a:rPr lang="en-US" smtClean="0"/>
              <a:t>11</a:t>
            </a:fld>
            <a:endParaRPr lang="en-US"/>
          </a:p>
        </p:txBody>
      </p:sp>
    </p:spTree>
    <p:extLst>
      <p:ext uri="{BB962C8B-B14F-4D97-AF65-F5344CB8AC3E}">
        <p14:creationId xmlns:p14="http://schemas.microsoft.com/office/powerpoint/2010/main" val="2129630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Rover’s Story: 3*’s, October 4, 2022, RL 6.1, Alternating points of view and letters tell the story of Res, a Mars Rover who begins to develop human feelings.  The NASA scientists who assemble him and their families become part of the story.  </a:t>
            </a:r>
          </a:p>
        </p:txBody>
      </p:sp>
      <p:sp>
        <p:nvSpPr>
          <p:cNvPr id="4" name="Slide Number Placeholder 3"/>
          <p:cNvSpPr>
            <a:spLocks noGrp="1"/>
          </p:cNvSpPr>
          <p:nvPr>
            <p:ph type="sldNum" sz="quarter" idx="5"/>
          </p:nvPr>
        </p:nvSpPr>
        <p:spPr/>
        <p:txBody>
          <a:bodyPr/>
          <a:lstStyle/>
          <a:p>
            <a:fld id="{2CB0EEA6-9CEF-244D-A901-F3337A3A4E3A}" type="slidenum">
              <a:rPr lang="en-US" smtClean="0"/>
              <a:t>12</a:t>
            </a:fld>
            <a:endParaRPr lang="en-US"/>
          </a:p>
        </p:txBody>
      </p:sp>
    </p:spTree>
    <p:extLst>
      <p:ext uri="{BB962C8B-B14F-4D97-AF65-F5344CB8AC3E}">
        <p14:creationId xmlns:p14="http://schemas.microsoft.com/office/powerpoint/2010/main" val="3219177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Victory Stand: Raising My Fist for Justice- September 27, 2022 – 4*, 2023 YALSA Excellence in Non-Fiction, Coretta Scott King Author Award and Illustrator Honor Book, National Book Award finalist,  Horn Book Fanfare -  Story of Tommie Smith and John Carlos who raised their black gloved fists at the 1968 Olympics to protest racial injustice inflicted upon African Americans.  The book looks back on all that led up to that event and the consequences for Tommie’s future.</a:t>
            </a:r>
          </a:p>
          <a:p>
            <a:endParaRPr lang="en-US" dirty="0"/>
          </a:p>
          <a:p>
            <a:r>
              <a:rPr lang="en-US" dirty="0" err="1"/>
              <a:t>Ain’t</a:t>
            </a:r>
            <a:r>
              <a:rPr lang="en-US" dirty="0"/>
              <a:t> Burned All The Bright –8* January 11, 2022 – RL 5.2, 2023 Caldecott Honor Book, 2022 Boston Globe Horn Book Award Picture Book. </a:t>
            </a:r>
            <a:r>
              <a:rPr lang="en-US" b="0" i="0" dirty="0">
                <a:solidFill>
                  <a:srgbClr val="333333"/>
                </a:solidFill>
                <a:effectLst/>
                <a:latin typeface="Helvetica Neue" panose="02000503000000020004" pitchFamily="2" charset="0"/>
              </a:rPr>
              <a:t>A smash up of art and text that viscerally captures what it means to not be able to breathe, and how the people and things you love most are actually the oxygen you most need.</a:t>
            </a:r>
            <a:endParaRPr lang="en-US" dirty="0"/>
          </a:p>
        </p:txBody>
      </p:sp>
      <p:sp>
        <p:nvSpPr>
          <p:cNvPr id="4" name="Slide Number Placeholder 3"/>
          <p:cNvSpPr>
            <a:spLocks noGrp="1"/>
          </p:cNvSpPr>
          <p:nvPr>
            <p:ph type="sldNum" sz="quarter" idx="5"/>
          </p:nvPr>
        </p:nvSpPr>
        <p:spPr/>
        <p:txBody>
          <a:bodyPr/>
          <a:lstStyle/>
          <a:p>
            <a:fld id="{2CB0EEA6-9CEF-244D-A901-F3337A3A4E3A}" type="slidenum">
              <a:rPr lang="en-US" smtClean="0"/>
              <a:t>13</a:t>
            </a:fld>
            <a:endParaRPr lang="en-US"/>
          </a:p>
        </p:txBody>
      </p:sp>
    </p:spTree>
    <p:extLst>
      <p:ext uri="{BB962C8B-B14F-4D97-AF65-F5344CB8AC3E}">
        <p14:creationId xmlns:p14="http://schemas.microsoft.com/office/powerpoint/2010/main" val="1021581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841E7C3-09B7-474B-BBC8-7345005619D6}" type="slidenum">
              <a:rPr lang="en-US" altLang="en-US" smtClean="0"/>
              <a:pPr>
                <a:defRPr/>
              </a:pPr>
              <a:t>14</a:t>
            </a:fld>
            <a:endParaRPr lang="en-US" altLang="en-US"/>
          </a:p>
        </p:txBody>
      </p:sp>
    </p:spTree>
    <p:extLst>
      <p:ext uri="{BB962C8B-B14F-4D97-AF65-F5344CB8AC3E}">
        <p14:creationId xmlns:p14="http://schemas.microsoft.com/office/powerpoint/2010/main" val="1466397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a:extLst>
              <a:ext uri="{FF2B5EF4-FFF2-40B4-BE49-F238E27FC236}">
                <a16:creationId xmlns:a16="http://schemas.microsoft.com/office/drawing/2014/main" id="{705BED50-BCB1-BCD2-2ABC-03F6CD76DE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Notes Placeholder 2">
            <a:extLst>
              <a:ext uri="{FF2B5EF4-FFF2-40B4-BE49-F238E27FC236}">
                <a16:creationId xmlns:a16="http://schemas.microsoft.com/office/drawing/2014/main" id="{8704E3DB-34FE-C0A8-9815-E60C2DC783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
        <p:nvSpPr>
          <p:cNvPr id="73731" name="Slide Number Placeholder 3">
            <a:extLst>
              <a:ext uri="{FF2B5EF4-FFF2-40B4-BE49-F238E27FC236}">
                <a16:creationId xmlns:a16="http://schemas.microsoft.com/office/drawing/2014/main" id="{AE99C640-E857-A423-ACDB-24E3F22A06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09B4006-FDC1-BD4B-BF1C-0DA5DC8A9AF2}" type="slidenum">
              <a:rPr lang="en-US" altLang="en-US" smtClean="0"/>
              <a:pPr>
                <a:spcBef>
                  <a:spcPct val="0"/>
                </a:spcBef>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Alone RL 4.7 690L</a:t>
            </a:r>
          </a:p>
          <a:p>
            <a:r>
              <a:rPr lang="en-US" b="0" i="0" dirty="0">
                <a:solidFill>
                  <a:srgbClr val="333333"/>
                </a:solidFill>
                <a:effectLst/>
                <a:latin typeface="Helvetica Neue" panose="02000503000000020004" pitchFamily="2" charset="0"/>
              </a:rPr>
              <a:t>When twelve-year-old Maddie hatches a scheme for a secret sleepover with her two best friends, she ends up waking up to a nightmare. She's alone--left behind in a Colorado town that has been mysteriously evacuated and abandoned. With no one to rely on, no power, and no working phone lines or internet access, Maddie slowly learns to survive on her own. Her only companions are a Rottweiler named George and all the books she can read. After a rough start, Maddie learns to trust her own ingenuity and invents clever ways to survive in a place that has been deserted and forgotten. As months pass, she escapes natural disasters, looters, and wild animals. But Maddie's most formidable enemy is the crushing loneliness she faces every day. Can Maddie's stubborn will to survive carry her through the most frightening experience of her life?</a:t>
            </a:r>
          </a:p>
          <a:p>
            <a:endParaRPr lang="en-US" b="0" i="0" dirty="0">
              <a:solidFill>
                <a:srgbClr val="333333"/>
              </a:solidFill>
              <a:effectLst/>
              <a:latin typeface="Helvetica Neue" panose="02000503000000020004" pitchFamily="2" charset="0"/>
            </a:endParaRPr>
          </a:p>
          <a:p>
            <a:r>
              <a:rPr lang="en-US" b="0" i="1" dirty="0">
                <a:solidFill>
                  <a:srgbClr val="333333"/>
                </a:solidFill>
                <a:effectLst/>
                <a:latin typeface="Helvetica Neue" panose="02000503000000020004" pitchFamily="2" charset="0"/>
              </a:rPr>
              <a:t>Linked</a:t>
            </a:r>
            <a:r>
              <a:rPr lang="en-US" b="0" i="0" dirty="0">
                <a:solidFill>
                  <a:srgbClr val="333333"/>
                </a:solidFill>
                <a:effectLst/>
                <a:latin typeface="Helvetica Neue" panose="02000503000000020004" pitchFamily="2" charset="0"/>
              </a:rPr>
              <a:t> RL5.3, 750L</a:t>
            </a:r>
          </a:p>
          <a:p>
            <a:r>
              <a:rPr lang="en-US" b="0" i="0" dirty="0">
                <a:solidFill>
                  <a:srgbClr val="333333"/>
                </a:solidFill>
                <a:effectLst/>
                <a:latin typeface="Helvetica Neue" panose="02000503000000020004" pitchFamily="2" charset="0"/>
              </a:rPr>
              <a:t>Link, Michael, and Dana live in a quiet Colorado town. But it's woken up very quickly when someone sneaks into school and vandalizes it with a swastika. Nobody can believe it. How could such a symbol of hate end up in the middle of their school? Who would do such a thing? Because Michael was the first person to see it, he's the first suspect. Because Link is one of the most popular guys in school, everyone's looking to him to figure it out. And because Dana's the only Jewish girl in the whole town, everyone's treating her more like an outsider than ever. The mystery deepens as more swastikas begin to appear. Some students decide to fight back and start a project to bring people together instead of dividing them further. The closer Link, Michael, and Dana get to the truth, the more there is to face--not just the crimes of the present, but the crimes of the past.</a:t>
            </a:r>
            <a:endParaRPr lang="en-US" b="0" i="1" dirty="0">
              <a:solidFill>
                <a:srgbClr val="333333"/>
              </a:solidFill>
              <a:effectLst/>
              <a:latin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16</a:t>
            </a:fld>
            <a:endParaRPr lang="en-US" altLang="en-US"/>
          </a:p>
        </p:txBody>
      </p:sp>
    </p:spTree>
    <p:extLst>
      <p:ext uri="{BB962C8B-B14F-4D97-AF65-F5344CB8AC3E}">
        <p14:creationId xmlns:p14="http://schemas.microsoft.com/office/powerpoint/2010/main" val="1102384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Wink, RL3.9 580L, 3*, </a:t>
            </a:r>
            <a:r>
              <a:rPr lang="en-US" u="none" strike="noStrike" dirty="0">
                <a:effectLst/>
                <a:latin typeface="inherit"/>
              </a:rPr>
              <a:t>When twelve-year-old Ross is diagnosed with a rare form of eye cancer, he just wants things to be normal. But he soon discovers normal is overrated, and that with music, art, and the support of his true friends, he can make it through his treatments and middle school.</a:t>
            </a:r>
          </a:p>
          <a:p>
            <a:endParaRPr lang="en-US" u="none" strike="noStrike" dirty="0">
              <a:effectLst/>
              <a:latin typeface="inherit"/>
            </a:endParaRPr>
          </a:p>
          <a:p>
            <a:r>
              <a:rPr lang="en-US" u="none" strike="noStrike" dirty="0">
                <a:effectLst/>
                <a:latin typeface="inherit"/>
              </a:rPr>
              <a:t>Efren Divided , RL 4.7. 710L</a:t>
            </a:r>
          </a:p>
          <a:p>
            <a:r>
              <a:rPr lang="en-US" b="0" i="0" dirty="0">
                <a:solidFill>
                  <a:srgbClr val="000000"/>
                </a:solidFill>
                <a:effectLst/>
                <a:latin typeface="Helvetica" pitchFamily="2" charset="0"/>
              </a:rPr>
              <a:t>"While his father works two jobs, seventh-grader </a:t>
            </a:r>
            <a:r>
              <a:rPr lang="en-US" b="0" i="0" dirty="0" err="1">
                <a:solidFill>
                  <a:srgbClr val="000000"/>
                </a:solidFill>
                <a:effectLst/>
                <a:latin typeface="Helvetica" pitchFamily="2" charset="0"/>
              </a:rPr>
              <a:t>Efrén</a:t>
            </a:r>
            <a:r>
              <a:rPr lang="en-US" b="0" i="0" dirty="0">
                <a:solidFill>
                  <a:srgbClr val="000000"/>
                </a:solidFill>
                <a:effectLst/>
                <a:latin typeface="Helvetica" pitchFamily="2" charset="0"/>
              </a:rPr>
              <a:t> Nava must take care of his twin siblings, kindergartners Max and Mia, after their mother is deported to Mexico. Includes glossary of Spanish words”</a:t>
            </a:r>
            <a:endParaRPr lang="en-US" b="0" i="0" u="none" strike="noStrike" dirty="0">
              <a:solidFill>
                <a:srgbClr val="000000"/>
              </a:solidFill>
              <a:effectLst/>
              <a:latin typeface="inherit"/>
            </a:endParaRPr>
          </a:p>
          <a:p>
            <a:endParaRPr lang="en-US" dirty="0"/>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17</a:t>
            </a:fld>
            <a:endParaRPr lang="en-US" altLang="en-US"/>
          </a:p>
        </p:txBody>
      </p:sp>
    </p:spTree>
    <p:extLst>
      <p:ext uri="{BB962C8B-B14F-4D97-AF65-F5344CB8AC3E}">
        <p14:creationId xmlns:p14="http://schemas.microsoft.com/office/powerpoint/2010/main" val="27475971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Escape from Chernobyl – RL5.6, MG+ </a:t>
            </a:r>
            <a:r>
              <a:rPr lang="en-US" b="0" i="0" dirty="0">
                <a:solidFill>
                  <a:srgbClr val="333333"/>
                </a:solidFill>
                <a:effectLst/>
                <a:latin typeface="Helvetica Neue" panose="02000503000000020004" pitchFamily="2" charset="0"/>
              </a:rPr>
              <a:t>Two young siblings flee the Chernobyl disaster with their parents, but the Communist party is on their heels. Meanwhile, the friends and family they were forced to leave behind must contend with a disinformation campaign that's determined to pretend nothing is wrong-even as deadly radiation spills into the air.</a:t>
            </a:r>
          </a:p>
          <a:p>
            <a:endParaRPr lang="en-US" dirty="0"/>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18</a:t>
            </a:fld>
            <a:endParaRPr lang="en-US" altLang="en-US"/>
          </a:p>
        </p:txBody>
      </p:sp>
    </p:spTree>
    <p:extLst>
      <p:ext uri="{BB962C8B-B14F-4D97-AF65-F5344CB8AC3E}">
        <p14:creationId xmlns:p14="http://schemas.microsoft.com/office/powerpoint/2010/main" val="14896497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Stars are Scattered 3.7RL, 530L Graphic Novel</a:t>
            </a:r>
          </a:p>
          <a:p>
            <a:r>
              <a:rPr lang="en-US" b="1" i="0" dirty="0">
                <a:solidFill>
                  <a:srgbClr val="6B6B6B"/>
                </a:solidFill>
                <a:effectLst/>
                <a:latin typeface="Helvetica Neue" panose="02000503000000020004" pitchFamily="2" charset="0"/>
              </a:rPr>
              <a:t>remarkable graphic novel is about growing up in a refugee camp, as told by a former Somali refugee to the Newbery Honor-winning creator of </a:t>
            </a:r>
            <a:r>
              <a:rPr lang="en-US" b="1" i="1" dirty="0">
                <a:solidFill>
                  <a:srgbClr val="6B6B6B"/>
                </a:solidFill>
                <a:effectLst/>
                <a:latin typeface="Helvetica Neue" panose="02000503000000020004" pitchFamily="2" charset="0"/>
              </a:rPr>
              <a:t>Roller Girl.’</a:t>
            </a:r>
          </a:p>
          <a:p>
            <a:endParaRPr lang="en-US" b="1" i="1" dirty="0">
              <a:solidFill>
                <a:srgbClr val="6B6B6B"/>
              </a:solidFill>
              <a:effectLst/>
              <a:latin typeface="Helvetica Neue" panose="02000503000000020004" pitchFamily="2" charset="0"/>
            </a:endParaRPr>
          </a:p>
          <a:p>
            <a:r>
              <a:rPr lang="en-US" b="0" i="0" dirty="0">
                <a:solidFill>
                  <a:srgbClr val="6B6B6B"/>
                </a:solidFill>
                <a:effectLst/>
                <a:latin typeface="Helvetica Neue" panose="02000503000000020004" pitchFamily="2" charset="0"/>
              </a:rPr>
              <a:t>Bad Guys # Cut to the Chase – 2.4RL, Graphic Novel,  Movie not yet out when nominated</a:t>
            </a:r>
          </a:p>
          <a:p>
            <a:r>
              <a:rPr lang="en-US" b="0" i="0" dirty="0"/>
              <a:t>https://</a:t>
            </a:r>
            <a:r>
              <a:rPr lang="en-US" b="0" i="0" dirty="0" err="1"/>
              <a:t>www.pdfread.net</a:t>
            </a:r>
            <a:r>
              <a:rPr lang="en-US" b="0" i="0" dirty="0"/>
              <a:t>/</a:t>
            </a:r>
            <a:r>
              <a:rPr lang="en-US" b="0" i="0" dirty="0" err="1"/>
              <a:t>ebook</a:t>
            </a:r>
            <a:r>
              <a:rPr lang="en-US" b="0" i="0" dirty="0"/>
              <a:t>/the-bad-guys-in-cut-to-the-chase-</a:t>
            </a:r>
            <a:r>
              <a:rPr lang="en-US" b="0" i="0" dirty="0" err="1"/>
              <a:t>aaron</a:t>
            </a:r>
            <a:r>
              <a:rPr lang="en-US" b="0" i="0" dirty="0"/>
              <a:t>-</a:t>
            </a:r>
            <a:r>
              <a:rPr lang="en-US" b="0" i="0" dirty="0" err="1"/>
              <a:t>blabey</a:t>
            </a:r>
            <a:r>
              <a:rPr lang="en-US" b="0" i="0" dirty="0"/>
              <a:t>/</a:t>
            </a:r>
            <a:endParaRPr lang="en-US" b="0" i="0" dirty="0">
              <a:solidFill>
                <a:srgbClr val="6B6B6B"/>
              </a:solidFill>
              <a:effectLst/>
              <a:latin typeface="Helvetica Neue" panose="02000503000000020004" pitchFamily="2" charset="0"/>
            </a:endParaRPr>
          </a:p>
          <a:p>
            <a:r>
              <a:rPr lang="en-US" b="0" i="0" dirty="0">
                <a:solidFill>
                  <a:srgbClr val="6B6B6B"/>
                </a:solidFill>
                <a:effectLst/>
                <a:latin typeface="Helvetica Neue" panose="02000503000000020004" pitchFamily="2" charset="0"/>
              </a:rPr>
              <a:t>Full pdf 198 pages</a:t>
            </a:r>
          </a:p>
          <a:p>
            <a:endParaRPr lang="en-US" b="0" i="0" dirty="0">
              <a:solidFill>
                <a:srgbClr val="6B6B6B"/>
              </a:solidFill>
              <a:effectLst/>
              <a:latin typeface="Helvetica Neue" panose="02000503000000020004" pitchFamily="2" charset="0"/>
            </a:endParaRPr>
          </a:p>
          <a:p>
            <a:endParaRPr lang="en-US" b="0" i="0" dirty="0"/>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19</a:t>
            </a:fld>
            <a:endParaRPr lang="en-US" altLang="en-US"/>
          </a:p>
        </p:txBody>
      </p:sp>
    </p:spTree>
    <p:extLst>
      <p:ext uri="{BB962C8B-B14F-4D97-AF65-F5344CB8AC3E}">
        <p14:creationId xmlns:p14="http://schemas.microsoft.com/office/powerpoint/2010/main" val="2327319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8F39A8AD-6593-6958-B474-8D93AD96D63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Notes Placeholder 2">
            <a:extLst>
              <a:ext uri="{FF2B5EF4-FFF2-40B4-BE49-F238E27FC236}">
                <a16:creationId xmlns:a16="http://schemas.microsoft.com/office/drawing/2014/main" id="{C9B313D2-819A-CD3B-6D81-F4884132129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a:p>
            <a:r>
              <a:rPr lang="en-US" altLang="en-US" dirty="0">
                <a:ea typeface="ＭＳ Ｐゴシック" panose="020B0600070205080204" pitchFamily="34" charset="-128"/>
              </a:rPr>
              <a:t>Gigi and </a:t>
            </a:r>
            <a:r>
              <a:rPr lang="en-US" altLang="en-US" dirty="0" err="1">
                <a:ea typeface="ＭＳ Ｐゴシック" panose="020B0600070205080204" pitchFamily="34" charset="-128"/>
              </a:rPr>
              <a:t>Ojiji</a:t>
            </a:r>
            <a:r>
              <a:rPr lang="en-US" altLang="en-US" dirty="0">
                <a:ea typeface="ＭＳ Ｐゴシック" panose="020B0600070205080204" pitchFamily="34" charset="-128"/>
              </a:rPr>
              <a:t> – 1*, Guided Reading L – Level 3 reader – Gigi’s Grandfather is coming from Japan to live with her and it may not be exactly as she anticipated, but in the end may all be good.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Fish and Wave – May 17, 2022 , 4*, Level 1 comic reader , Geisel Honor Book: Series includes Fish and Worm, Fish and Sun</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67587" name="Slide Number Placeholder 3">
            <a:extLst>
              <a:ext uri="{FF2B5EF4-FFF2-40B4-BE49-F238E27FC236}">
                <a16:creationId xmlns:a16="http://schemas.microsoft.com/office/drawing/2014/main" id="{870C4E5E-131F-D621-F9CA-617CF611315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C7BF0F4-6604-5346-A6CF-C45B143A01E1}" type="slidenum">
              <a:rPr lang="en-US" altLang="en-US" smtClean="0">
                <a:latin typeface="Calibri" panose="020F0502020204030204" pitchFamily="34" charset="0"/>
              </a:rPr>
              <a:pPr/>
              <a:t>2</a:t>
            </a:fld>
            <a:endParaRPr lang="en-US" altLang="en-US">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Forgotten Girl, RL 4.7, 670L – Daniel and Iris while investigating the local graveyards discover the neglected and forgotten Black cemetery and disturb a Avery, a jealous and demanding ghost.</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20</a:t>
            </a:fld>
            <a:endParaRPr lang="en-US" altLang="en-US"/>
          </a:p>
        </p:txBody>
      </p:sp>
    </p:spTree>
    <p:extLst>
      <p:ext uri="{BB962C8B-B14F-4D97-AF65-F5344CB8AC3E}">
        <p14:creationId xmlns:p14="http://schemas.microsoft.com/office/powerpoint/2010/main" val="653987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the End of the World and I’m in my Bathing Suit – 5.6 RL </a:t>
            </a:r>
            <a:r>
              <a:rPr lang="en-US" b="0" i="0" dirty="0">
                <a:solidFill>
                  <a:srgbClr val="333333"/>
                </a:solidFill>
                <a:effectLst/>
                <a:latin typeface="Helvetica Neue" panose="02000503000000020004" pitchFamily="2" charset="0"/>
              </a:rPr>
              <a:t>When the electricity goes out, twelve-year-old Eddie and his friends set out to investigate what is going on when they make the startling discovery that they are the only ones left in their neighborhood--and perhaps the only people left anywhere.</a:t>
            </a:r>
          </a:p>
          <a:p>
            <a:endParaRPr lang="en-US" b="0" i="0" dirty="0">
              <a:solidFill>
                <a:srgbClr val="333333"/>
              </a:solidFill>
              <a:effectLst/>
              <a:latin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21</a:t>
            </a:fld>
            <a:endParaRPr lang="en-US" altLang="en-US"/>
          </a:p>
        </p:txBody>
      </p:sp>
    </p:spTree>
    <p:extLst>
      <p:ext uri="{BB962C8B-B14F-4D97-AF65-F5344CB8AC3E}">
        <p14:creationId xmlns:p14="http://schemas.microsoft.com/office/powerpoint/2010/main" val="5804757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Coyote Sunrise, RL 4.7, 730L, </a:t>
            </a:r>
            <a:r>
              <a:rPr lang="en-US" b="0" i="0" dirty="0">
                <a:solidFill>
                  <a:srgbClr val="333333"/>
                </a:solidFill>
                <a:effectLst/>
                <a:latin typeface="Helvetica Neue" panose="02000503000000020004" pitchFamily="2" charset="0"/>
              </a:rPr>
              <a:t>Twelve-year-old Coyote and her father rush to Poplin Springs, Washington, in their old school bus to save a memory box buried in a park that will soon be demolished.</a:t>
            </a:r>
          </a:p>
          <a:p>
            <a:endParaRPr lang="en-US" dirty="0"/>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22</a:t>
            </a:fld>
            <a:endParaRPr lang="en-US" altLang="en-US"/>
          </a:p>
        </p:txBody>
      </p:sp>
    </p:spTree>
    <p:extLst>
      <p:ext uri="{BB962C8B-B14F-4D97-AF65-F5344CB8AC3E}">
        <p14:creationId xmlns:p14="http://schemas.microsoft.com/office/powerpoint/2010/main" val="42019125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take a moment to fill out an evaluation for this session.</a:t>
            </a:r>
          </a:p>
        </p:txBody>
      </p:sp>
      <p:sp>
        <p:nvSpPr>
          <p:cNvPr id="4" name="Slide Number Placeholder 3"/>
          <p:cNvSpPr>
            <a:spLocks noGrp="1"/>
          </p:cNvSpPr>
          <p:nvPr>
            <p:ph type="sldNum" sz="quarter" idx="5"/>
          </p:nvPr>
        </p:nvSpPr>
        <p:spPr/>
        <p:txBody>
          <a:bodyPr/>
          <a:lstStyle/>
          <a:p>
            <a:fld id="{2CB0EEA6-9CEF-244D-A901-F3337A3A4E3A}" type="slidenum">
              <a:rPr lang="en-US" smtClean="0"/>
              <a:t>23</a:t>
            </a:fld>
            <a:endParaRPr lang="en-US"/>
          </a:p>
        </p:txBody>
      </p:sp>
    </p:spTree>
    <p:extLst>
      <p:ext uri="{BB962C8B-B14F-4D97-AF65-F5344CB8AC3E}">
        <p14:creationId xmlns:p14="http://schemas.microsoft.com/office/powerpoint/2010/main" val="1098531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2F5BFF59-2B68-FC00-A0A4-2A6F522FE81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8" name="Notes Placeholder 2">
            <a:extLst>
              <a:ext uri="{FF2B5EF4-FFF2-40B4-BE49-F238E27FC236}">
                <a16:creationId xmlns:a16="http://schemas.microsoft.com/office/drawing/2014/main" id="{B3FAD1FB-173B-69DB-C1C7-6141FB1CB3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
        <p:nvSpPr>
          <p:cNvPr id="60419" name="Slide Number Placeholder 3">
            <a:extLst>
              <a:ext uri="{FF2B5EF4-FFF2-40B4-BE49-F238E27FC236}">
                <a16:creationId xmlns:a16="http://schemas.microsoft.com/office/drawing/2014/main" id="{BA7FB7A8-EE48-61B3-9EDF-0A83627163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B8DB1E9-4942-1045-8A4C-351177EBFA6C}" type="slidenum">
              <a:rPr lang="en-US" altLang="en-US" smtClean="0"/>
              <a:pPr>
                <a:spcBef>
                  <a:spcPct val="0"/>
                </a:spcBef>
              </a:pPr>
              <a:t>24</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Oh Sal!  December 14, 2021- Great Betsy Bird review, First chapter book inside the head of a 4 year old and taking place in 1 day.  Third in the Year of Billy Miller (2014 Newbery Honor) Series. </a:t>
            </a:r>
            <a:r>
              <a:rPr lang="en-US" b="0" i="0" dirty="0">
                <a:solidFill>
                  <a:srgbClr val="6B6B6B"/>
                </a:solidFill>
                <a:effectLst/>
                <a:latin typeface="Helvetica Neue" panose="02000503000000020004" pitchFamily="2" charset="0"/>
              </a:rPr>
              <a:t>Four-year-old Sal cannot find a gift she </a:t>
            </a:r>
            <a:r>
              <a:rPr lang="en-US" b="0" i="0" dirty="0" err="1">
                <a:solidFill>
                  <a:srgbClr val="6B6B6B"/>
                </a:solidFill>
                <a:effectLst/>
                <a:latin typeface="Helvetica Neue" panose="02000503000000020004" pitchFamily="2" charset="0"/>
              </a:rPr>
              <a:t>recieved</a:t>
            </a:r>
            <a:r>
              <a:rPr lang="en-US" b="0" i="0" dirty="0">
                <a:solidFill>
                  <a:srgbClr val="6B6B6B"/>
                </a:solidFill>
                <a:effectLst/>
                <a:latin typeface="Helvetica Neue" panose="02000503000000020004" pitchFamily="2" charset="0"/>
              </a:rPr>
              <a:t> from Santa, her new baby sister still does not have a name and takes up all of Mama's attention, and her brother Billy is annoying, but Sal finds her own strengths over an eventful Christmas season with her family</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My Life Begins!  August 2, 2022 – 3*, Patricia passed March 31, 2022, almost 1 year ago.  I will be spending this year rereading all her books.  Lovely Danial </a:t>
            </a:r>
            <a:r>
              <a:rPr lang="en-US" sz="1200" b="0" i="0" kern="1200" dirty="0" err="1">
                <a:solidFill>
                  <a:schemeClr val="tx1"/>
                </a:solidFill>
                <a:effectLst/>
                <a:latin typeface="+mn-lt"/>
                <a:ea typeface="+mn-ea"/>
                <a:cs typeface="+mn-cs"/>
              </a:rPr>
              <a:t>Miyares</a:t>
            </a:r>
            <a:r>
              <a:rPr lang="en-US" sz="1200" b="0" i="0" kern="1200" dirty="0">
                <a:solidFill>
                  <a:schemeClr val="tx1"/>
                </a:solidFill>
                <a:effectLst/>
                <a:latin typeface="+mn-lt"/>
                <a:ea typeface="+mn-ea"/>
                <a:cs typeface="+mn-cs"/>
              </a:rPr>
              <a:t> illustrations. Sweet family read aloud, particularly around holidays.</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CB0EEA6-9CEF-244D-A901-F3337A3A4E3A}" type="slidenum">
              <a:rPr lang="en-US" smtClean="0"/>
              <a:t>3</a:t>
            </a:fld>
            <a:endParaRPr lang="en-US"/>
          </a:p>
        </p:txBody>
      </p:sp>
    </p:spTree>
    <p:extLst>
      <p:ext uri="{BB962C8B-B14F-4D97-AF65-F5344CB8AC3E}">
        <p14:creationId xmlns:p14="http://schemas.microsoft.com/office/powerpoint/2010/main" val="2759056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From Here – 2*, RL 4.8 March 1, 2022 </a:t>
            </a:r>
            <a:r>
              <a:rPr lang="en-US" b="1" i="0" dirty="0">
                <a:solidFill>
                  <a:srgbClr val="1E1915"/>
                </a:solidFill>
                <a:effectLst/>
                <a:latin typeface="Proxima Nova"/>
              </a:rPr>
              <a:t>An Asian American boy fights to keep his family together and stand up to racism during the initial outbreak of the coronavirus.  Based upon Kelly Yang’s family.</a:t>
            </a:r>
          </a:p>
          <a:p>
            <a:endParaRPr lang="en-US" b="1" i="0" dirty="0">
              <a:solidFill>
                <a:srgbClr val="1E1915"/>
              </a:solidFill>
              <a:effectLst/>
              <a:latin typeface="Proxima Nova"/>
            </a:endParaRPr>
          </a:p>
          <a:p>
            <a:r>
              <a:rPr lang="en-US" b="1" i="0" dirty="0">
                <a:solidFill>
                  <a:srgbClr val="1E1915"/>
                </a:solidFill>
                <a:effectLst/>
                <a:latin typeface="Proxima Nova"/>
              </a:rPr>
              <a:t>Hummingbird – 2*, </a:t>
            </a:r>
            <a:r>
              <a:rPr lang="en-US" b="0" i="0" dirty="0">
                <a:solidFill>
                  <a:srgbClr val="343434"/>
                </a:solidFill>
                <a:effectLst/>
                <a:latin typeface="Avenir Next W01" panose="020B0503020202020204" pitchFamily="34" charset="0"/>
              </a:rPr>
              <a:t>Twelve-year-old homeschooled Olive is tired of being seen as “fragile” just because she has </a:t>
            </a:r>
            <a:r>
              <a:rPr lang="en-US" b="0" i="1" dirty="0">
                <a:solidFill>
                  <a:srgbClr val="343434"/>
                </a:solidFill>
                <a:effectLst/>
                <a:latin typeface="Avenir Next W01" panose="020B0503020202020204" pitchFamily="34" charset="0"/>
              </a:rPr>
              <a:t>osteogenesis imperfecta </a:t>
            </a:r>
            <a:r>
              <a:rPr lang="en-US" b="0" i="0" dirty="0">
                <a:solidFill>
                  <a:srgbClr val="343434"/>
                </a:solidFill>
                <a:effectLst/>
                <a:latin typeface="Avenir Next W01" panose="020B0503020202020204" pitchFamily="34" charset="0"/>
              </a:rPr>
              <a:t>(otherwise known as brittle bone disease) so she’s thrilled when she finally convinces her overprotective parents to let her attend Macklemore Elementary.</a:t>
            </a:r>
            <a:endParaRPr lang="en-US" b="1" i="0" dirty="0">
              <a:solidFill>
                <a:srgbClr val="1E1915"/>
              </a:solidFill>
              <a:effectLst/>
              <a:latin typeface="Proxima Nova"/>
            </a:endParaRPr>
          </a:p>
          <a:p>
            <a:endParaRPr lang="en-US" b="1" i="0" dirty="0">
              <a:solidFill>
                <a:srgbClr val="1E1915"/>
              </a:solidFill>
              <a:effectLst/>
              <a:latin typeface="Proxima Nova"/>
            </a:endParaRPr>
          </a:p>
          <a:p>
            <a:r>
              <a:rPr lang="en-US" b="1" i="0" dirty="0">
                <a:solidFill>
                  <a:srgbClr val="1E1915"/>
                </a:solidFill>
                <a:effectLst/>
                <a:latin typeface="Proxima Nova"/>
              </a:rPr>
              <a:t>Answers in the Pages - 4*, RL4.7May 10, 2022, </a:t>
            </a:r>
            <a:r>
              <a:rPr lang="en-US" b="0" i="0" dirty="0">
                <a:solidFill>
                  <a:srgbClr val="000000"/>
                </a:solidFill>
                <a:effectLst/>
                <a:latin typeface="Tahoma" panose="020B0604030504040204" pitchFamily="34" charset="0"/>
              </a:rPr>
              <a:t>When Donovan left his copy of </a:t>
            </a:r>
            <a:r>
              <a:rPr lang="en-US" b="0" i="1" dirty="0">
                <a:solidFill>
                  <a:srgbClr val="000000"/>
                </a:solidFill>
                <a:effectLst/>
                <a:latin typeface="Tahoma" panose="020B0604030504040204" pitchFamily="34" charset="0"/>
              </a:rPr>
              <a:t>The Adventurers</a:t>
            </a:r>
            <a:r>
              <a:rPr lang="en-US" b="0" i="0" dirty="0">
                <a:solidFill>
                  <a:srgbClr val="000000"/>
                </a:solidFill>
                <a:effectLst/>
                <a:latin typeface="Tahoma" panose="020B0604030504040204" pitchFamily="34" charset="0"/>
              </a:rPr>
              <a:t> on the kitchen counter, he didn’t think his mom would read it—much less have a problem with it. It’s just an adventure novel about two characters trying to stop an evil genius. But soon the entire town is freaking out about whether the book’s main characters are gay, Donovan’s mom is trying to get the book removed from the school curriculum, and Donovan is caught in the middle. </a:t>
            </a:r>
            <a:r>
              <a:rPr lang="en-US" b="0" i="0" dirty="0">
                <a:solidFill>
                  <a:srgbClr val="0F0F0F"/>
                </a:solidFill>
                <a:effectLst/>
                <a:latin typeface="Roboto" panose="020F0502020204030204" pitchFamily="34" charset="0"/>
              </a:rPr>
              <a:t>A bold, timely novel about speaking up and coming out as parents lobby to ban a beloved book from the school curriculum by New York Times-bestselling author David Levithan.</a:t>
            </a:r>
            <a:endParaRPr lang="en-US" dirty="0"/>
          </a:p>
        </p:txBody>
      </p:sp>
      <p:sp>
        <p:nvSpPr>
          <p:cNvPr id="4" name="Slide Number Placeholder 3"/>
          <p:cNvSpPr>
            <a:spLocks noGrp="1"/>
          </p:cNvSpPr>
          <p:nvPr>
            <p:ph type="sldNum" sz="quarter" idx="5"/>
          </p:nvPr>
        </p:nvSpPr>
        <p:spPr/>
        <p:txBody>
          <a:bodyPr/>
          <a:lstStyle/>
          <a:p>
            <a:fld id="{2CB0EEA6-9CEF-244D-A901-F3337A3A4E3A}" type="slidenum">
              <a:rPr lang="en-US" smtClean="0"/>
              <a:t>4</a:t>
            </a:fld>
            <a:endParaRPr lang="en-US"/>
          </a:p>
        </p:txBody>
      </p:sp>
    </p:spTree>
    <p:extLst>
      <p:ext uri="{BB962C8B-B14F-4D97-AF65-F5344CB8AC3E}">
        <p14:creationId xmlns:p14="http://schemas.microsoft.com/office/powerpoint/2010/main" val="3725339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a:extLst>
              <a:ext uri="{FF2B5EF4-FFF2-40B4-BE49-F238E27FC236}">
                <a16:creationId xmlns:a16="http://schemas.microsoft.com/office/drawing/2014/main" id="{03E746E5-7B62-A84A-B9DB-61144FFCCE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4" name="Notes Placeholder 2">
            <a:extLst>
              <a:ext uri="{FF2B5EF4-FFF2-40B4-BE49-F238E27FC236}">
                <a16:creationId xmlns:a16="http://schemas.microsoft.com/office/drawing/2014/main" id="{3B1CA2BE-3125-7C4A-B28E-BAF0C58625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200" b="0" i="0" kern="1200" dirty="0" err="1">
                <a:solidFill>
                  <a:schemeClr val="tx1"/>
                </a:solidFill>
                <a:effectLst/>
                <a:latin typeface="+mn-lt"/>
                <a:ea typeface="+mn-ea"/>
                <a:cs typeface="+mn-cs"/>
              </a:rPr>
              <a:t>Maizy</a:t>
            </a:r>
            <a:r>
              <a:rPr lang="en-US" altLang="en-US" sz="1200" b="0" i="0" kern="1200" dirty="0">
                <a:solidFill>
                  <a:schemeClr val="tx1"/>
                </a:solidFill>
                <a:effectLst/>
                <a:latin typeface="+mn-lt"/>
                <a:ea typeface="+mn-ea"/>
                <a:cs typeface="+mn-cs"/>
              </a:rPr>
              <a:t> Chen’s Last Chance- RL4.6, 3*, National Book Award Finalist, Asian/Pacific American Medal, Newbery Honor – The story of a Chinese families immigration and opening of a Chinese Restaurant in Last Chance Minnesota (many parallels to the author’s family story but book is fiction)</a:t>
            </a:r>
          </a:p>
          <a:p>
            <a:endParaRPr lang="en-US" altLang="en-US" sz="1200" b="0" i="0" kern="1200" dirty="0">
              <a:solidFill>
                <a:schemeClr val="tx1"/>
              </a:solidFill>
              <a:effectLst/>
              <a:latin typeface="+mn-lt"/>
              <a:ea typeface="+mn-ea"/>
              <a:cs typeface="+mn-cs"/>
            </a:endParaRPr>
          </a:p>
          <a:p>
            <a:r>
              <a:rPr lang="en-US" altLang="en-US" sz="1200" b="0" i="0" kern="1200" dirty="0">
                <a:solidFill>
                  <a:schemeClr val="tx1"/>
                </a:solidFill>
                <a:effectLst/>
                <a:latin typeface="+mn-lt"/>
                <a:ea typeface="+mn-ea"/>
                <a:cs typeface="+mn-cs"/>
              </a:rPr>
              <a:t>Sisterhood of Sleuths – </a:t>
            </a:r>
            <a:r>
              <a:rPr lang="en-US" b="0" i="0" dirty="0">
                <a:solidFill>
                  <a:srgbClr val="4D5156"/>
                </a:solidFill>
                <a:effectLst/>
                <a:latin typeface="Roboto" panose="02000000000000000000" pitchFamily="2" charset="0"/>
              </a:rPr>
              <a:t>October 4, 2022,  clever and thought-provoking mystery that pays homage to classic Nancy Drew stories, perfect for fans of Wendy Mass and Trenton Lee Stewart.  When a box of old Nancy Drew books are left at the used bookstore, a mystery enfolds and the friends need to solve the mystery.</a:t>
            </a:r>
            <a:endParaRPr lang="en-US" altLang="en-US" sz="1200" b="0" i="0" kern="1200" dirty="0">
              <a:solidFill>
                <a:schemeClr val="tx1"/>
              </a:solidFill>
              <a:effectLst/>
              <a:latin typeface="+mn-lt"/>
              <a:ea typeface="+mn-ea"/>
              <a:cs typeface="+mn-cs"/>
            </a:endParaRPr>
          </a:p>
          <a:p>
            <a:endParaRPr lang="en-US" altLang="en-US" dirty="0">
              <a:ea typeface="ＭＳ Ｐゴシック" panose="020B0600070205080204" pitchFamily="34" charset="-128"/>
            </a:endParaRPr>
          </a:p>
        </p:txBody>
      </p:sp>
      <p:sp>
        <p:nvSpPr>
          <p:cNvPr id="69635" name="Slide Number Placeholder 3">
            <a:extLst>
              <a:ext uri="{FF2B5EF4-FFF2-40B4-BE49-F238E27FC236}">
                <a16:creationId xmlns:a16="http://schemas.microsoft.com/office/drawing/2014/main" id="{957B9BC9-E1EC-724B-9339-524ED4CBC4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97589C5-E60D-2C42-8FC3-17E3920EBA20}" type="slidenum">
              <a:rPr lang="en-US" altLang="en-US" smtClean="0"/>
              <a:pPr>
                <a:spcBef>
                  <a:spcPct val="0"/>
                </a:spcBef>
              </a:pPr>
              <a:t>5</a:t>
            </a:fld>
            <a:endParaRPr lang="en-US" altLang="en-US"/>
          </a:p>
        </p:txBody>
      </p:sp>
    </p:spTree>
    <p:extLst>
      <p:ext uri="{BB962C8B-B14F-4D97-AF65-F5344CB8AC3E}">
        <p14:creationId xmlns:p14="http://schemas.microsoft.com/office/powerpoint/2010/main" val="2590240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Last Mapmaker –April 12, 2022 RL 5.2,  4*s. Newbery Honor, Walter Honor from we need Diverse Books, </a:t>
            </a:r>
            <a:r>
              <a:rPr lang="en-US" dirty="0"/>
              <a:t>Thai inspired middle grade fantasy has Sai </a:t>
            </a:r>
            <a:r>
              <a:rPr lang="en-US" b="0" i="0" dirty="0">
                <a:solidFill>
                  <a:srgbClr val="333333"/>
                </a:solidFill>
                <a:effectLst/>
                <a:latin typeface="Helvetica Neue" panose="02000503000000020004" pitchFamily="2" charset="0"/>
              </a:rPr>
              <a:t>joining an expedition to chart the southern seas, twelve-year-old mapmaker's assistant Sai, posing as a well-bred young lady with a glittering future, realizes she's not the only one on board harboring secrets when she discovers the ship's true destination.  </a:t>
            </a:r>
            <a:r>
              <a:rPr lang="en-US" b="0" i="0" dirty="0" err="1">
                <a:solidFill>
                  <a:srgbClr val="333333"/>
                </a:solidFill>
                <a:effectLst/>
                <a:latin typeface="Helvetica Neue" panose="02000503000000020004" pitchFamily="2" charset="0"/>
              </a:rPr>
              <a:t>Soontornvat</a:t>
            </a:r>
            <a:r>
              <a:rPr lang="en-US" b="0" i="0" dirty="0">
                <a:solidFill>
                  <a:srgbClr val="333333"/>
                </a:solidFill>
                <a:effectLst/>
                <a:latin typeface="Helvetica Neue" panose="02000503000000020004" pitchFamily="2" charset="0"/>
              </a:rPr>
              <a:t> has had such an amazing year.  Link to her 2021 picture book To Change A Planet.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33333"/>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Helvetica Neue" panose="02000503000000020004" pitchFamily="2" charset="0"/>
              </a:rPr>
              <a:t>The Last Beekeeper – July 12, 2022 1*, dystopian science adventure where Yolanda </a:t>
            </a:r>
            <a:r>
              <a:rPr lang="en-US" b="1" i="0" dirty="0">
                <a:solidFill>
                  <a:srgbClr val="212529"/>
                </a:solidFill>
                <a:effectLst/>
                <a:latin typeface="Muli"/>
              </a:rPr>
              <a:t>Facing a world dually altered by climate change and those who profit from it, Yolanda </a:t>
            </a:r>
            <a:r>
              <a:rPr lang="en-US" b="1" i="0" dirty="0" err="1">
                <a:solidFill>
                  <a:srgbClr val="212529"/>
                </a:solidFill>
                <a:effectLst/>
                <a:latin typeface="Muli"/>
              </a:rPr>
              <a:t>Cicerón</a:t>
            </a:r>
            <a:r>
              <a:rPr lang="en-US" b="1" i="0" dirty="0">
                <a:solidFill>
                  <a:srgbClr val="212529"/>
                </a:solidFill>
                <a:effectLst/>
                <a:latin typeface="Muli"/>
              </a:rPr>
              <a:t> will have to fight to save the last known beehive from extinction in this stirring new adventure by award-winning author Pablo </a:t>
            </a:r>
            <a:r>
              <a:rPr lang="en-US" b="1" i="0" dirty="0" err="1">
                <a:solidFill>
                  <a:srgbClr val="212529"/>
                </a:solidFill>
                <a:effectLst/>
                <a:latin typeface="Muli"/>
              </a:rPr>
              <a:t>Cartaya</a:t>
            </a:r>
            <a:r>
              <a:rPr lang="en-US" b="1" i="0" dirty="0">
                <a:solidFill>
                  <a:srgbClr val="212529"/>
                </a:solidFill>
                <a:effectLst/>
                <a:latin typeface="Muli"/>
              </a:rPr>
              <a:t>.</a:t>
            </a:r>
            <a:endParaRPr lang="en-US" dirty="0"/>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CB0EEA6-9CEF-244D-A901-F3337A3A4E3A}" type="slidenum">
              <a:rPr lang="en-US" smtClean="0"/>
              <a:t>6</a:t>
            </a:fld>
            <a:endParaRPr lang="en-US"/>
          </a:p>
        </p:txBody>
      </p:sp>
    </p:spTree>
    <p:extLst>
      <p:ext uri="{BB962C8B-B14F-4D97-AF65-F5344CB8AC3E}">
        <p14:creationId xmlns:p14="http://schemas.microsoft.com/office/powerpoint/2010/main" val="3848398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Cress Watercress, 3*, </a:t>
            </a:r>
            <a:r>
              <a:rPr lang="en-US" b="0" i="0" dirty="0">
                <a:solidFill>
                  <a:srgbClr val="000000"/>
                </a:solidFill>
                <a:effectLst/>
                <a:latin typeface="Tahoma" panose="020B0604030504040204" pitchFamily="34" charset="0"/>
              </a:rPr>
              <a:t>IL3-6; RL4.2, Well written rabbit fantasy reminiscent of </a:t>
            </a:r>
            <a:r>
              <a:rPr lang="en-US" b="0" i="0" dirty="0" err="1">
                <a:solidFill>
                  <a:srgbClr val="000000"/>
                </a:solidFill>
                <a:effectLst/>
                <a:latin typeface="Tahoma" panose="020B0604030504040204" pitchFamily="34" charset="0"/>
              </a:rPr>
              <a:t>Watership</a:t>
            </a:r>
            <a:r>
              <a:rPr lang="en-US" b="0" i="0" dirty="0">
                <a:solidFill>
                  <a:srgbClr val="000000"/>
                </a:solidFill>
                <a:effectLst/>
                <a:latin typeface="Tahoma" panose="020B0604030504040204" pitchFamily="34" charset="0"/>
              </a:rPr>
              <a:t> Down and Wind in the Willows.  Beautifully illustrated by David Litchfield.  Not sure why this amazing book did not garner more recognition, but possibly because of the prominence of the author.</a:t>
            </a:r>
            <a:r>
              <a:rPr lang="en-US" b="0" i="0" dirty="0">
                <a:solidFill>
                  <a:srgbClr val="000000"/>
                </a:solidFill>
                <a:effectLst/>
                <a:latin typeface="Fort-Book"/>
              </a:rPr>
              <a:t> The book is rife with similes and metaphors, and the chapters are short, which makes it a wonderful read-aloud. It is a tale of moving on, while remembering the past.</a:t>
            </a:r>
            <a:br>
              <a:rPr lang="en-US" dirty="0"/>
            </a:br>
            <a:r>
              <a:rPr lang="en-US" b="0" i="0" dirty="0">
                <a:solidFill>
                  <a:srgbClr val="000000"/>
                </a:solidFill>
                <a:effectLst/>
                <a:latin typeface="Fort-Book"/>
              </a:rPr>
              <a:t>—The Denton-Record Chronicle</a:t>
            </a:r>
            <a:endParaRPr lang="en-US" b="0" i="0" dirty="0">
              <a:solidFill>
                <a:srgbClr val="000000"/>
              </a:solidFill>
              <a:effectLst/>
              <a:latin typeface="Tahoma" panose="020B0604030504040204" pitchFamily="34" charset="0"/>
            </a:endParaRPr>
          </a:p>
          <a:p>
            <a:endParaRPr lang="en-US" b="0" i="0" dirty="0">
              <a:solidFill>
                <a:srgbClr val="000000"/>
              </a:solidFill>
              <a:effectLst/>
              <a:latin typeface="Tahoma" panose="020B0604030504040204" pitchFamily="34" charset="0"/>
            </a:endParaRPr>
          </a:p>
          <a:p>
            <a:r>
              <a:rPr lang="en-US" b="0" i="0" dirty="0">
                <a:solidFill>
                  <a:srgbClr val="000000"/>
                </a:solidFill>
                <a:effectLst/>
                <a:latin typeface="Tahoma" panose="020B0604030504040204" pitchFamily="34" charset="0"/>
              </a:rPr>
              <a:t>Violet and </a:t>
            </a:r>
            <a:r>
              <a:rPr lang="en-US" b="0" i="0" dirty="0" err="1">
                <a:solidFill>
                  <a:srgbClr val="000000"/>
                </a:solidFill>
                <a:effectLst/>
                <a:latin typeface="Tahoma" panose="020B0604030504040204" pitchFamily="34" charset="0"/>
              </a:rPr>
              <a:t>Jobie</a:t>
            </a:r>
            <a:r>
              <a:rPr lang="en-US" b="0" i="0" dirty="0">
                <a:solidFill>
                  <a:srgbClr val="000000"/>
                </a:solidFill>
                <a:effectLst/>
                <a:latin typeface="Tahoma" panose="020B0604030504040204" pitchFamily="34" charset="0"/>
              </a:rPr>
              <a:t> in the Wild, 5*, RL 4.3 </a:t>
            </a:r>
            <a:r>
              <a:rPr lang="en-US" b="0" i="0" dirty="0">
                <a:solidFill>
                  <a:srgbClr val="333333"/>
                </a:solidFill>
                <a:effectLst/>
                <a:latin typeface="Helvetica Neue" panose="02000503000000020004" pitchFamily="2" charset="0"/>
              </a:rPr>
              <a:t>Violet and </a:t>
            </a:r>
            <a:r>
              <a:rPr lang="en-US" b="0" i="0" dirty="0" err="1">
                <a:solidFill>
                  <a:srgbClr val="333333"/>
                </a:solidFill>
                <a:effectLst/>
                <a:latin typeface="Helvetica Neue" panose="02000503000000020004" pitchFamily="2" charset="0"/>
              </a:rPr>
              <a:t>Jobie</a:t>
            </a:r>
            <a:r>
              <a:rPr lang="en-US" b="0" i="0" dirty="0">
                <a:solidFill>
                  <a:srgbClr val="333333"/>
                </a:solidFill>
                <a:effectLst/>
                <a:latin typeface="Helvetica Neue" panose="02000503000000020004" pitchFamily="2" charset="0"/>
              </a:rPr>
              <a:t>, sibling mice accustomed to living comfortably in a human home, find themselves uprooted and must quickly adapt to an unfamiliar world”. The humor, heart, and great use of figurative language make this a fun read aloud as the mice encounter, interact, and connect with many woodland animals.  Teacher’s guide  at HarperCollins</a:t>
            </a:r>
            <a:endParaRPr lang="en-US" dirty="0"/>
          </a:p>
        </p:txBody>
      </p:sp>
      <p:sp>
        <p:nvSpPr>
          <p:cNvPr id="4" name="Slide Number Placeholder 3"/>
          <p:cNvSpPr>
            <a:spLocks noGrp="1"/>
          </p:cNvSpPr>
          <p:nvPr>
            <p:ph type="sldNum" sz="quarter" idx="5"/>
          </p:nvPr>
        </p:nvSpPr>
        <p:spPr/>
        <p:txBody>
          <a:bodyPr/>
          <a:lstStyle/>
          <a:p>
            <a:fld id="{2CB0EEA6-9CEF-244D-A901-F3337A3A4E3A}" type="slidenum">
              <a:rPr lang="en-US" smtClean="0"/>
              <a:t>7</a:t>
            </a:fld>
            <a:endParaRPr lang="en-US"/>
          </a:p>
        </p:txBody>
      </p:sp>
    </p:spTree>
    <p:extLst>
      <p:ext uri="{BB962C8B-B14F-4D97-AF65-F5344CB8AC3E}">
        <p14:creationId xmlns:p14="http://schemas.microsoft.com/office/powerpoint/2010/main" val="2961605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First Cat in Space Ate Pizza – 3*,  May 10, 2022 , Story of food page and how I spent summer finding restaurants and food trucks in Denver representing each kind of food.  Didn’t find a couple but fun research.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Aquanaut – 1*, 270L, March 1, 2022, </a:t>
            </a:r>
            <a:r>
              <a:rPr lang="en-US" b="0" i="0" dirty="0">
                <a:solidFill>
                  <a:srgbClr val="1E1915"/>
                </a:solidFill>
                <a:effectLst/>
                <a:latin typeface="Proxima Nova"/>
              </a:rPr>
              <a:t>Ever since her father was lost at sea, Sophia has been moping around Aqualand, the marine theme park her dad and uncle created. But Sophia's world is turned upside down when an "aquanaut" breaks into the park's research lab.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rgbClr val="1E1915"/>
              </a:solidFill>
              <a:effectLst/>
              <a:latin typeface="Proxima Nov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1E1915"/>
                </a:solidFill>
                <a:effectLst/>
                <a:latin typeface="Proxima Nova"/>
                <a:ea typeface="+mn-ea"/>
                <a:cs typeface="+mn-cs"/>
              </a:rPr>
              <a:t>Frizzy- 5*, 430L, October 18, 2022.  </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CB0EEA6-9CEF-244D-A901-F3337A3A4E3A}" type="slidenum">
              <a:rPr lang="en-US" smtClean="0"/>
              <a:t>8</a:t>
            </a:fld>
            <a:endParaRPr lang="en-US"/>
          </a:p>
        </p:txBody>
      </p:sp>
    </p:spTree>
    <p:extLst>
      <p:ext uri="{BB962C8B-B14F-4D97-AF65-F5344CB8AC3E}">
        <p14:creationId xmlns:p14="http://schemas.microsoft.com/office/powerpoint/2010/main" val="2808274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Swim Team: Small Waves, Big Changes – 3*, RL3.7, Jane Adams B.A. Honor Johnnie Christmas’  The only open class in Bree’s new Florida MS is Swim 101.  Although she can’t swim Bree is helped by elderly neighbor Etta.  Explores the history of discrimination in swimming and </a:t>
            </a:r>
            <a:r>
              <a:rPr lang="en-US" dirty="0" err="1"/>
              <a:t>acess</a:t>
            </a:r>
            <a:r>
              <a:rPr lang="en-US" dirty="0"/>
              <a:t> to pools,.</a:t>
            </a:r>
            <a:r>
              <a:rPr lang="en-US" b="0" i="0" dirty="0">
                <a:solidFill>
                  <a:srgbClr val="000000"/>
                </a:solidFill>
                <a:effectLst/>
                <a:latin typeface="Tahoma" panose="020B0604030504040204" pitchFamily="34" charset="0"/>
              </a:rPr>
              <a:t> A powerful, knowledgeable, and pressing exploration of the intersection where swimming meets Black identity</a:t>
            </a:r>
          </a:p>
          <a:p>
            <a:endParaRPr lang="en-US" b="0" i="0" dirty="0">
              <a:solidFill>
                <a:srgbClr val="000000"/>
              </a:solidFill>
              <a:effectLst/>
              <a:latin typeface="Tahoma" panose="020B0604030504040204" pitchFamily="34" charset="0"/>
            </a:endParaRPr>
          </a:p>
          <a:p>
            <a:r>
              <a:rPr lang="en-US" b="0" i="0" dirty="0">
                <a:solidFill>
                  <a:srgbClr val="000000"/>
                </a:solidFill>
                <a:effectLst/>
                <a:latin typeface="Tahoma" panose="020B0604030504040204" pitchFamily="34" charset="0"/>
              </a:rPr>
              <a:t>The Tryout: Making the Squad Means Risking It All – 2*, RL 5.2 – Joanna Cacao illustrated based upon photos of the real children in this graphic memoir of </a:t>
            </a:r>
            <a:r>
              <a:rPr lang="en-US" b="0" i="0" dirty="0" err="1">
                <a:solidFill>
                  <a:srgbClr val="000000"/>
                </a:solidFill>
                <a:effectLst/>
                <a:latin typeface="Tahoma" panose="020B0604030504040204" pitchFamily="34" charset="0"/>
              </a:rPr>
              <a:t>Soontronvat’s</a:t>
            </a:r>
            <a:r>
              <a:rPr lang="en-US" b="0" i="0" dirty="0">
                <a:solidFill>
                  <a:srgbClr val="000000"/>
                </a:solidFill>
                <a:effectLst/>
                <a:latin typeface="Tahoma" panose="020B0604030504040204" pitchFamily="34" charset="0"/>
              </a:rPr>
              <a:t> 7</a:t>
            </a:r>
            <a:r>
              <a:rPr lang="en-US" b="0" i="0" baseline="30000" dirty="0">
                <a:solidFill>
                  <a:srgbClr val="000000"/>
                </a:solidFill>
                <a:effectLst/>
                <a:latin typeface="Tahoma" panose="020B0604030504040204" pitchFamily="34" charset="0"/>
              </a:rPr>
              <a:t>th</a:t>
            </a:r>
            <a:r>
              <a:rPr lang="en-US" b="0" i="0" dirty="0">
                <a:solidFill>
                  <a:srgbClr val="000000"/>
                </a:solidFill>
                <a:effectLst/>
                <a:latin typeface="Tahoma" panose="020B0604030504040204" pitchFamily="34" charset="0"/>
              </a:rPr>
              <a:t> grade cheerleader tryouts.  </a:t>
            </a:r>
          </a:p>
          <a:p>
            <a:endParaRPr lang="en-US" b="0" i="0" dirty="0">
              <a:solidFill>
                <a:srgbClr val="000000"/>
              </a:solidFill>
              <a:effectLst/>
              <a:latin typeface="Tahoma" panose="020B0604030504040204" pitchFamily="34" charset="0"/>
            </a:endParaRPr>
          </a:p>
          <a:p>
            <a:r>
              <a:rPr lang="en-US" b="0" i="0" dirty="0">
                <a:solidFill>
                  <a:srgbClr val="000000"/>
                </a:solidFill>
                <a:effectLst/>
                <a:latin typeface="Tahoma" panose="020B0604030504040204" pitchFamily="34" charset="0"/>
              </a:rPr>
              <a:t>Frizzy – 5*, 430L, Marlene hates the weekly trips to straighten her frizzy hair, but with the help of her friend (at her cousins Quince) and aunt she learns to appreciate her curls and repair her relationship with her mom.</a:t>
            </a:r>
          </a:p>
          <a:p>
            <a:endParaRPr lang="en-US" b="0" i="0" dirty="0">
              <a:solidFill>
                <a:srgbClr val="000000"/>
              </a:solidFill>
              <a:effectLst/>
              <a:latin typeface="Tahoma" panose="020B0604030504040204" pitchFamily="34" charset="0"/>
            </a:endParaRPr>
          </a:p>
          <a:p>
            <a:endParaRPr lang="en-US" b="0" i="0" dirty="0">
              <a:solidFill>
                <a:srgbClr val="000000"/>
              </a:solidFill>
              <a:effectLst/>
              <a:latin typeface="Tahoma" panose="020B0604030504040204" pitchFamily="34" charset="0"/>
            </a:endParaRPr>
          </a:p>
          <a:p>
            <a:endParaRPr lang="en-US" b="0" i="0" dirty="0">
              <a:solidFill>
                <a:srgbClr val="000000"/>
              </a:solidFill>
              <a:effectLst/>
              <a:latin typeface="Tahoma" panose="020B0604030504040204" pitchFamily="34" charset="0"/>
            </a:endParaRPr>
          </a:p>
          <a:p>
            <a:endParaRPr lang="en-US" dirty="0"/>
          </a:p>
        </p:txBody>
      </p:sp>
      <p:sp>
        <p:nvSpPr>
          <p:cNvPr id="4" name="Slide Number Placeholder 3"/>
          <p:cNvSpPr>
            <a:spLocks noGrp="1"/>
          </p:cNvSpPr>
          <p:nvPr>
            <p:ph type="sldNum" sz="quarter" idx="5"/>
          </p:nvPr>
        </p:nvSpPr>
        <p:spPr/>
        <p:txBody>
          <a:bodyPr/>
          <a:lstStyle/>
          <a:p>
            <a:fld id="{2CB0EEA6-9CEF-244D-A901-F3337A3A4E3A}" type="slidenum">
              <a:rPr lang="en-US" smtClean="0"/>
              <a:t>9</a:t>
            </a:fld>
            <a:endParaRPr lang="en-US"/>
          </a:p>
        </p:txBody>
      </p:sp>
    </p:spTree>
    <p:extLst>
      <p:ext uri="{BB962C8B-B14F-4D97-AF65-F5344CB8AC3E}">
        <p14:creationId xmlns:p14="http://schemas.microsoft.com/office/powerpoint/2010/main" val="925765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3805D-68AF-4448-875F-7E6D90954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19AD1A-76CE-BA4A-99C5-0CE36C6717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3F5EC3-A561-8245-88DF-9BA1FABAD808}"/>
              </a:ext>
            </a:extLst>
          </p:cNvPr>
          <p:cNvSpPr>
            <a:spLocks noGrp="1"/>
          </p:cNvSpPr>
          <p:nvPr>
            <p:ph type="dt" sz="half" idx="10"/>
          </p:nvPr>
        </p:nvSpPr>
        <p:spPr/>
        <p:txBody>
          <a:bodyPr/>
          <a:lstStyle/>
          <a:p>
            <a:fld id="{805FAD03-6F01-1E42-8493-DD272A09B32A}" type="datetimeFigureOut">
              <a:rPr lang="en-US" smtClean="0"/>
              <a:t>2/7/23</a:t>
            </a:fld>
            <a:endParaRPr lang="en-US"/>
          </a:p>
        </p:txBody>
      </p:sp>
      <p:sp>
        <p:nvSpPr>
          <p:cNvPr id="5" name="Footer Placeholder 4">
            <a:extLst>
              <a:ext uri="{FF2B5EF4-FFF2-40B4-BE49-F238E27FC236}">
                <a16:creationId xmlns:a16="http://schemas.microsoft.com/office/drawing/2014/main" id="{7F9AFFA8-8971-BF42-935C-87434C53F8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371EB3-C7EC-AA42-8BFA-55D354E33DC2}"/>
              </a:ext>
            </a:extLst>
          </p:cNvPr>
          <p:cNvSpPr>
            <a:spLocks noGrp="1"/>
          </p:cNvSpPr>
          <p:nvPr>
            <p:ph type="sldNum" sz="quarter" idx="12"/>
          </p:nvPr>
        </p:nvSpPr>
        <p:spPr/>
        <p:txBody>
          <a:bodyPr/>
          <a:lstStyle/>
          <a:p>
            <a:fld id="{6DDAE976-B385-CC41-B57A-9878021B9865}" type="slidenum">
              <a:rPr lang="en-US" smtClean="0"/>
              <a:t>‹#›</a:t>
            </a:fld>
            <a:endParaRPr lang="en-US"/>
          </a:p>
        </p:txBody>
      </p:sp>
    </p:spTree>
    <p:extLst>
      <p:ext uri="{BB962C8B-B14F-4D97-AF65-F5344CB8AC3E}">
        <p14:creationId xmlns:p14="http://schemas.microsoft.com/office/powerpoint/2010/main" val="2885896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14CB2-BAA4-E449-B737-E35C6DBFCE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DF3C4A-0703-EE44-857E-6EA08ACA065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54703E-BC90-B342-A029-1BEDB7558FA1}"/>
              </a:ext>
            </a:extLst>
          </p:cNvPr>
          <p:cNvSpPr>
            <a:spLocks noGrp="1"/>
          </p:cNvSpPr>
          <p:nvPr>
            <p:ph type="dt" sz="half" idx="10"/>
          </p:nvPr>
        </p:nvSpPr>
        <p:spPr/>
        <p:txBody>
          <a:bodyPr/>
          <a:lstStyle/>
          <a:p>
            <a:fld id="{805FAD03-6F01-1E42-8493-DD272A09B32A}" type="datetimeFigureOut">
              <a:rPr lang="en-US" smtClean="0"/>
              <a:t>2/7/23</a:t>
            </a:fld>
            <a:endParaRPr lang="en-US"/>
          </a:p>
        </p:txBody>
      </p:sp>
      <p:sp>
        <p:nvSpPr>
          <p:cNvPr id="5" name="Footer Placeholder 4">
            <a:extLst>
              <a:ext uri="{FF2B5EF4-FFF2-40B4-BE49-F238E27FC236}">
                <a16:creationId xmlns:a16="http://schemas.microsoft.com/office/drawing/2014/main" id="{E3041AA3-21A3-654A-9181-9A199ACB93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07083-97E2-134D-97AC-1013CEC61D15}"/>
              </a:ext>
            </a:extLst>
          </p:cNvPr>
          <p:cNvSpPr>
            <a:spLocks noGrp="1"/>
          </p:cNvSpPr>
          <p:nvPr>
            <p:ph type="sldNum" sz="quarter" idx="12"/>
          </p:nvPr>
        </p:nvSpPr>
        <p:spPr/>
        <p:txBody>
          <a:bodyPr/>
          <a:lstStyle/>
          <a:p>
            <a:fld id="{6DDAE976-B385-CC41-B57A-9878021B9865}" type="slidenum">
              <a:rPr lang="en-US" smtClean="0"/>
              <a:t>‹#›</a:t>
            </a:fld>
            <a:endParaRPr lang="en-US"/>
          </a:p>
        </p:txBody>
      </p:sp>
    </p:spTree>
    <p:extLst>
      <p:ext uri="{BB962C8B-B14F-4D97-AF65-F5344CB8AC3E}">
        <p14:creationId xmlns:p14="http://schemas.microsoft.com/office/powerpoint/2010/main" val="458538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CB7139-7AF0-274D-A647-DB16216B4F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E54119-93EB-3E43-B731-90C1F0A7F95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7A0011-0BDE-0C45-9D34-4048DCD790AF}"/>
              </a:ext>
            </a:extLst>
          </p:cNvPr>
          <p:cNvSpPr>
            <a:spLocks noGrp="1"/>
          </p:cNvSpPr>
          <p:nvPr>
            <p:ph type="dt" sz="half" idx="10"/>
          </p:nvPr>
        </p:nvSpPr>
        <p:spPr/>
        <p:txBody>
          <a:bodyPr/>
          <a:lstStyle/>
          <a:p>
            <a:fld id="{805FAD03-6F01-1E42-8493-DD272A09B32A}" type="datetimeFigureOut">
              <a:rPr lang="en-US" smtClean="0"/>
              <a:t>2/7/23</a:t>
            </a:fld>
            <a:endParaRPr lang="en-US"/>
          </a:p>
        </p:txBody>
      </p:sp>
      <p:sp>
        <p:nvSpPr>
          <p:cNvPr id="5" name="Footer Placeholder 4">
            <a:extLst>
              <a:ext uri="{FF2B5EF4-FFF2-40B4-BE49-F238E27FC236}">
                <a16:creationId xmlns:a16="http://schemas.microsoft.com/office/drawing/2014/main" id="{56D34711-37E7-E141-9481-75CFC9A484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2F67C4-BBE1-1A45-9CEA-B99806B198EF}"/>
              </a:ext>
            </a:extLst>
          </p:cNvPr>
          <p:cNvSpPr>
            <a:spLocks noGrp="1"/>
          </p:cNvSpPr>
          <p:nvPr>
            <p:ph type="sldNum" sz="quarter" idx="12"/>
          </p:nvPr>
        </p:nvSpPr>
        <p:spPr/>
        <p:txBody>
          <a:bodyPr/>
          <a:lstStyle/>
          <a:p>
            <a:fld id="{6DDAE976-B385-CC41-B57A-9878021B9865}" type="slidenum">
              <a:rPr lang="en-US" smtClean="0"/>
              <a:t>‹#›</a:t>
            </a:fld>
            <a:endParaRPr lang="en-US"/>
          </a:p>
        </p:txBody>
      </p:sp>
    </p:spTree>
    <p:extLst>
      <p:ext uri="{BB962C8B-B14F-4D97-AF65-F5344CB8AC3E}">
        <p14:creationId xmlns:p14="http://schemas.microsoft.com/office/powerpoint/2010/main" val="1173224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CB130-52AB-984E-98F1-A18E5FD544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A31B54-B28D-864F-8BB8-CAD9D347B3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75110A-F65F-CF4A-9BB0-8356D67620B4}"/>
              </a:ext>
            </a:extLst>
          </p:cNvPr>
          <p:cNvSpPr>
            <a:spLocks noGrp="1"/>
          </p:cNvSpPr>
          <p:nvPr>
            <p:ph type="dt" sz="half" idx="10"/>
          </p:nvPr>
        </p:nvSpPr>
        <p:spPr/>
        <p:txBody>
          <a:bodyPr/>
          <a:lstStyle/>
          <a:p>
            <a:fld id="{805FAD03-6F01-1E42-8493-DD272A09B32A}" type="datetimeFigureOut">
              <a:rPr lang="en-US" smtClean="0"/>
              <a:t>2/7/23</a:t>
            </a:fld>
            <a:endParaRPr lang="en-US"/>
          </a:p>
        </p:txBody>
      </p:sp>
      <p:sp>
        <p:nvSpPr>
          <p:cNvPr id="5" name="Footer Placeholder 4">
            <a:extLst>
              <a:ext uri="{FF2B5EF4-FFF2-40B4-BE49-F238E27FC236}">
                <a16:creationId xmlns:a16="http://schemas.microsoft.com/office/drawing/2014/main" id="{8D2B53A5-4549-C340-98ED-64C60CD9BC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93A4A0-9D43-5045-BAC3-7748466BE7C8}"/>
              </a:ext>
            </a:extLst>
          </p:cNvPr>
          <p:cNvSpPr>
            <a:spLocks noGrp="1"/>
          </p:cNvSpPr>
          <p:nvPr>
            <p:ph type="sldNum" sz="quarter" idx="12"/>
          </p:nvPr>
        </p:nvSpPr>
        <p:spPr/>
        <p:txBody>
          <a:bodyPr/>
          <a:lstStyle/>
          <a:p>
            <a:fld id="{6DDAE976-B385-CC41-B57A-9878021B9865}" type="slidenum">
              <a:rPr lang="en-US" smtClean="0"/>
              <a:t>‹#›</a:t>
            </a:fld>
            <a:endParaRPr lang="en-US"/>
          </a:p>
        </p:txBody>
      </p:sp>
    </p:spTree>
    <p:extLst>
      <p:ext uri="{BB962C8B-B14F-4D97-AF65-F5344CB8AC3E}">
        <p14:creationId xmlns:p14="http://schemas.microsoft.com/office/powerpoint/2010/main" val="2998824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6A392-2D68-3448-B5E9-2D52B2073C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6D1D32-7948-1A4B-BE2F-5E974C281C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FD0A172-D602-8346-8ECF-531E78782485}"/>
              </a:ext>
            </a:extLst>
          </p:cNvPr>
          <p:cNvSpPr>
            <a:spLocks noGrp="1"/>
          </p:cNvSpPr>
          <p:nvPr>
            <p:ph type="dt" sz="half" idx="10"/>
          </p:nvPr>
        </p:nvSpPr>
        <p:spPr/>
        <p:txBody>
          <a:bodyPr/>
          <a:lstStyle/>
          <a:p>
            <a:fld id="{805FAD03-6F01-1E42-8493-DD272A09B32A}" type="datetimeFigureOut">
              <a:rPr lang="en-US" smtClean="0"/>
              <a:t>2/7/23</a:t>
            </a:fld>
            <a:endParaRPr lang="en-US"/>
          </a:p>
        </p:txBody>
      </p:sp>
      <p:sp>
        <p:nvSpPr>
          <p:cNvPr id="5" name="Footer Placeholder 4">
            <a:extLst>
              <a:ext uri="{FF2B5EF4-FFF2-40B4-BE49-F238E27FC236}">
                <a16:creationId xmlns:a16="http://schemas.microsoft.com/office/drawing/2014/main" id="{6B2C4CEA-9868-394B-9E92-CE5968CE49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C29F38-A4C9-4E4E-ACBC-89EC93C7B60D}"/>
              </a:ext>
            </a:extLst>
          </p:cNvPr>
          <p:cNvSpPr>
            <a:spLocks noGrp="1"/>
          </p:cNvSpPr>
          <p:nvPr>
            <p:ph type="sldNum" sz="quarter" idx="12"/>
          </p:nvPr>
        </p:nvSpPr>
        <p:spPr/>
        <p:txBody>
          <a:bodyPr/>
          <a:lstStyle/>
          <a:p>
            <a:fld id="{6DDAE976-B385-CC41-B57A-9878021B9865}" type="slidenum">
              <a:rPr lang="en-US" smtClean="0"/>
              <a:t>‹#›</a:t>
            </a:fld>
            <a:endParaRPr lang="en-US"/>
          </a:p>
        </p:txBody>
      </p:sp>
    </p:spTree>
    <p:extLst>
      <p:ext uri="{BB962C8B-B14F-4D97-AF65-F5344CB8AC3E}">
        <p14:creationId xmlns:p14="http://schemas.microsoft.com/office/powerpoint/2010/main" val="2717465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A8B57-FED8-BE41-83F3-CF95EDD2F3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B15B57-A9A5-5D45-BDB8-BC5B379316C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859827-5B47-CF45-98CE-B7289A3FDAB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BBD6D3-C3EF-494C-9E32-53703C969F53}"/>
              </a:ext>
            </a:extLst>
          </p:cNvPr>
          <p:cNvSpPr>
            <a:spLocks noGrp="1"/>
          </p:cNvSpPr>
          <p:nvPr>
            <p:ph type="dt" sz="half" idx="10"/>
          </p:nvPr>
        </p:nvSpPr>
        <p:spPr/>
        <p:txBody>
          <a:bodyPr/>
          <a:lstStyle/>
          <a:p>
            <a:fld id="{805FAD03-6F01-1E42-8493-DD272A09B32A}" type="datetimeFigureOut">
              <a:rPr lang="en-US" smtClean="0"/>
              <a:t>2/7/23</a:t>
            </a:fld>
            <a:endParaRPr lang="en-US"/>
          </a:p>
        </p:txBody>
      </p:sp>
      <p:sp>
        <p:nvSpPr>
          <p:cNvPr id="6" name="Footer Placeholder 5">
            <a:extLst>
              <a:ext uri="{FF2B5EF4-FFF2-40B4-BE49-F238E27FC236}">
                <a16:creationId xmlns:a16="http://schemas.microsoft.com/office/drawing/2014/main" id="{E7B9E225-D957-DB48-95AA-F829F4A92A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18CE9E-3927-A14A-BE91-60D74500ECAE}"/>
              </a:ext>
            </a:extLst>
          </p:cNvPr>
          <p:cNvSpPr>
            <a:spLocks noGrp="1"/>
          </p:cNvSpPr>
          <p:nvPr>
            <p:ph type="sldNum" sz="quarter" idx="12"/>
          </p:nvPr>
        </p:nvSpPr>
        <p:spPr/>
        <p:txBody>
          <a:bodyPr/>
          <a:lstStyle/>
          <a:p>
            <a:fld id="{6DDAE976-B385-CC41-B57A-9878021B9865}" type="slidenum">
              <a:rPr lang="en-US" smtClean="0"/>
              <a:t>‹#›</a:t>
            </a:fld>
            <a:endParaRPr lang="en-US"/>
          </a:p>
        </p:txBody>
      </p:sp>
    </p:spTree>
    <p:extLst>
      <p:ext uri="{BB962C8B-B14F-4D97-AF65-F5344CB8AC3E}">
        <p14:creationId xmlns:p14="http://schemas.microsoft.com/office/powerpoint/2010/main" val="3310180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48C63-6FF1-EB44-8F75-F12D5400AF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087E10-6F7A-6740-8601-2FC61C94A8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E12A157-AB15-674B-9DA6-9152BAD019B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AB3A2D-DA7E-8348-A20C-C437D04E59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E540E36-BB20-D444-BDF4-A39F585A20A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1ED4F0-BB0B-6843-8B1F-4D5EEBF5E656}"/>
              </a:ext>
            </a:extLst>
          </p:cNvPr>
          <p:cNvSpPr>
            <a:spLocks noGrp="1"/>
          </p:cNvSpPr>
          <p:nvPr>
            <p:ph type="dt" sz="half" idx="10"/>
          </p:nvPr>
        </p:nvSpPr>
        <p:spPr/>
        <p:txBody>
          <a:bodyPr/>
          <a:lstStyle/>
          <a:p>
            <a:fld id="{805FAD03-6F01-1E42-8493-DD272A09B32A}" type="datetimeFigureOut">
              <a:rPr lang="en-US" smtClean="0"/>
              <a:t>2/7/23</a:t>
            </a:fld>
            <a:endParaRPr lang="en-US"/>
          </a:p>
        </p:txBody>
      </p:sp>
      <p:sp>
        <p:nvSpPr>
          <p:cNvPr id="8" name="Footer Placeholder 7">
            <a:extLst>
              <a:ext uri="{FF2B5EF4-FFF2-40B4-BE49-F238E27FC236}">
                <a16:creationId xmlns:a16="http://schemas.microsoft.com/office/drawing/2014/main" id="{A1A49B0D-E06A-BD4B-82D0-0CD2B555A6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57EEF1-1128-5046-B192-C0F0E7856EC6}"/>
              </a:ext>
            </a:extLst>
          </p:cNvPr>
          <p:cNvSpPr>
            <a:spLocks noGrp="1"/>
          </p:cNvSpPr>
          <p:nvPr>
            <p:ph type="sldNum" sz="quarter" idx="12"/>
          </p:nvPr>
        </p:nvSpPr>
        <p:spPr/>
        <p:txBody>
          <a:bodyPr/>
          <a:lstStyle/>
          <a:p>
            <a:fld id="{6DDAE976-B385-CC41-B57A-9878021B9865}" type="slidenum">
              <a:rPr lang="en-US" smtClean="0"/>
              <a:t>‹#›</a:t>
            </a:fld>
            <a:endParaRPr lang="en-US"/>
          </a:p>
        </p:txBody>
      </p:sp>
    </p:spTree>
    <p:extLst>
      <p:ext uri="{BB962C8B-B14F-4D97-AF65-F5344CB8AC3E}">
        <p14:creationId xmlns:p14="http://schemas.microsoft.com/office/powerpoint/2010/main" val="2222603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925A-78F5-ED4F-BA4E-0C0B4A79B2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23FBC9-1E67-7F4A-BF68-20BDB6F36498}"/>
              </a:ext>
            </a:extLst>
          </p:cNvPr>
          <p:cNvSpPr>
            <a:spLocks noGrp="1"/>
          </p:cNvSpPr>
          <p:nvPr>
            <p:ph type="dt" sz="half" idx="10"/>
          </p:nvPr>
        </p:nvSpPr>
        <p:spPr/>
        <p:txBody>
          <a:bodyPr/>
          <a:lstStyle/>
          <a:p>
            <a:fld id="{805FAD03-6F01-1E42-8493-DD272A09B32A}" type="datetimeFigureOut">
              <a:rPr lang="en-US" smtClean="0"/>
              <a:t>2/7/23</a:t>
            </a:fld>
            <a:endParaRPr lang="en-US"/>
          </a:p>
        </p:txBody>
      </p:sp>
      <p:sp>
        <p:nvSpPr>
          <p:cNvPr id="4" name="Footer Placeholder 3">
            <a:extLst>
              <a:ext uri="{FF2B5EF4-FFF2-40B4-BE49-F238E27FC236}">
                <a16:creationId xmlns:a16="http://schemas.microsoft.com/office/drawing/2014/main" id="{F25A70DA-5E67-D941-94E6-ABB25EC309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328886-B7CC-AA45-B652-941CBF77F4F1}"/>
              </a:ext>
            </a:extLst>
          </p:cNvPr>
          <p:cNvSpPr>
            <a:spLocks noGrp="1"/>
          </p:cNvSpPr>
          <p:nvPr>
            <p:ph type="sldNum" sz="quarter" idx="12"/>
          </p:nvPr>
        </p:nvSpPr>
        <p:spPr/>
        <p:txBody>
          <a:bodyPr/>
          <a:lstStyle/>
          <a:p>
            <a:fld id="{6DDAE976-B385-CC41-B57A-9878021B9865}" type="slidenum">
              <a:rPr lang="en-US" smtClean="0"/>
              <a:t>‹#›</a:t>
            </a:fld>
            <a:endParaRPr lang="en-US"/>
          </a:p>
        </p:txBody>
      </p:sp>
    </p:spTree>
    <p:extLst>
      <p:ext uri="{BB962C8B-B14F-4D97-AF65-F5344CB8AC3E}">
        <p14:creationId xmlns:p14="http://schemas.microsoft.com/office/powerpoint/2010/main" val="1450697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EF33A5-B100-B042-977E-89EB8B994795}"/>
              </a:ext>
            </a:extLst>
          </p:cNvPr>
          <p:cNvSpPr>
            <a:spLocks noGrp="1"/>
          </p:cNvSpPr>
          <p:nvPr>
            <p:ph type="dt" sz="half" idx="10"/>
          </p:nvPr>
        </p:nvSpPr>
        <p:spPr/>
        <p:txBody>
          <a:bodyPr/>
          <a:lstStyle/>
          <a:p>
            <a:fld id="{805FAD03-6F01-1E42-8493-DD272A09B32A}" type="datetimeFigureOut">
              <a:rPr lang="en-US" smtClean="0"/>
              <a:t>2/7/23</a:t>
            </a:fld>
            <a:endParaRPr lang="en-US"/>
          </a:p>
        </p:txBody>
      </p:sp>
      <p:sp>
        <p:nvSpPr>
          <p:cNvPr id="3" name="Footer Placeholder 2">
            <a:extLst>
              <a:ext uri="{FF2B5EF4-FFF2-40B4-BE49-F238E27FC236}">
                <a16:creationId xmlns:a16="http://schemas.microsoft.com/office/drawing/2014/main" id="{181EA529-E801-8549-957C-2A90EC8ACB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A723DF-75BC-7147-BE04-130DE22F4F0C}"/>
              </a:ext>
            </a:extLst>
          </p:cNvPr>
          <p:cNvSpPr>
            <a:spLocks noGrp="1"/>
          </p:cNvSpPr>
          <p:nvPr>
            <p:ph type="sldNum" sz="quarter" idx="12"/>
          </p:nvPr>
        </p:nvSpPr>
        <p:spPr/>
        <p:txBody>
          <a:bodyPr/>
          <a:lstStyle/>
          <a:p>
            <a:fld id="{6DDAE976-B385-CC41-B57A-9878021B9865}" type="slidenum">
              <a:rPr lang="en-US" smtClean="0"/>
              <a:t>‹#›</a:t>
            </a:fld>
            <a:endParaRPr lang="en-US"/>
          </a:p>
        </p:txBody>
      </p:sp>
    </p:spTree>
    <p:extLst>
      <p:ext uri="{BB962C8B-B14F-4D97-AF65-F5344CB8AC3E}">
        <p14:creationId xmlns:p14="http://schemas.microsoft.com/office/powerpoint/2010/main" val="3240146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4330E-9915-DE40-B789-BA910CFFD6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424554-4433-E74E-B309-ED04BACD13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D474D7-0FD0-1847-8E2E-34A97A2B34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B991BA6-A561-1E46-BECB-6866DC9B39FB}"/>
              </a:ext>
            </a:extLst>
          </p:cNvPr>
          <p:cNvSpPr>
            <a:spLocks noGrp="1"/>
          </p:cNvSpPr>
          <p:nvPr>
            <p:ph type="dt" sz="half" idx="10"/>
          </p:nvPr>
        </p:nvSpPr>
        <p:spPr/>
        <p:txBody>
          <a:bodyPr/>
          <a:lstStyle/>
          <a:p>
            <a:fld id="{805FAD03-6F01-1E42-8493-DD272A09B32A}" type="datetimeFigureOut">
              <a:rPr lang="en-US" smtClean="0"/>
              <a:t>2/7/23</a:t>
            </a:fld>
            <a:endParaRPr lang="en-US"/>
          </a:p>
        </p:txBody>
      </p:sp>
      <p:sp>
        <p:nvSpPr>
          <p:cNvPr id="6" name="Footer Placeholder 5">
            <a:extLst>
              <a:ext uri="{FF2B5EF4-FFF2-40B4-BE49-F238E27FC236}">
                <a16:creationId xmlns:a16="http://schemas.microsoft.com/office/drawing/2014/main" id="{6F6EDFC7-80C7-564F-8B7E-A3217E33FE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EE4053-32F1-FA49-9600-D03ECA7C30FD}"/>
              </a:ext>
            </a:extLst>
          </p:cNvPr>
          <p:cNvSpPr>
            <a:spLocks noGrp="1"/>
          </p:cNvSpPr>
          <p:nvPr>
            <p:ph type="sldNum" sz="quarter" idx="12"/>
          </p:nvPr>
        </p:nvSpPr>
        <p:spPr/>
        <p:txBody>
          <a:bodyPr/>
          <a:lstStyle/>
          <a:p>
            <a:fld id="{6DDAE976-B385-CC41-B57A-9878021B9865}" type="slidenum">
              <a:rPr lang="en-US" smtClean="0"/>
              <a:t>‹#›</a:t>
            </a:fld>
            <a:endParaRPr lang="en-US"/>
          </a:p>
        </p:txBody>
      </p:sp>
    </p:spTree>
    <p:extLst>
      <p:ext uri="{BB962C8B-B14F-4D97-AF65-F5344CB8AC3E}">
        <p14:creationId xmlns:p14="http://schemas.microsoft.com/office/powerpoint/2010/main" val="1263727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71489-23EF-4443-A1A6-3E1F18B6A9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7C5024-BF75-4247-849E-72B5BB3C08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46611B-A3D5-3D4E-AF51-C2F5820D09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DEFE02C-9F82-584D-891C-4421CF6C6DB7}"/>
              </a:ext>
            </a:extLst>
          </p:cNvPr>
          <p:cNvSpPr>
            <a:spLocks noGrp="1"/>
          </p:cNvSpPr>
          <p:nvPr>
            <p:ph type="dt" sz="half" idx="10"/>
          </p:nvPr>
        </p:nvSpPr>
        <p:spPr/>
        <p:txBody>
          <a:bodyPr/>
          <a:lstStyle/>
          <a:p>
            <a:fld id="{805FAD03-6F01-1E42-8493-DD272A09B32A}" type="datetimeFigureOut">
              <a:rPr lang="en-US" smtClean="0"/>
              <a:t>2/7/23</a:t>
            </a:fld>
            <a:endParaRPr lang="en-US"/>
          </a:p>
        </p:txBody>
      </p:sp>
      <p:sp>
        <p:nvSpPr>
          <p:cNvPr id="6" name="Footer Placeholder 5">
            <a:extLst>
              <a:ext uri="{FF2B5EF4-FFF2-40B4-BE49-F238E27FC236}">
                <a16:creationId xmlns:a16="http://schemas.microsoft.com/office/drawing/2014/main" id="{A846FA96-C9A2-6E47-848C-91AD7C8A96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6B6921-BDDE-3649-B08F-BEEE02F2E70A}"/>
              </a:ext>
            </a:extLst>
          </p:cNvPr>
          <p:cNvSpPr>
            <a:spLocks noGrp="1"/>
          </p:cNvSpPr>
          <p:nvPr>
            <p:ph type="sldNum" sz="quarter" idx="12"/>
          </p:nvPr>
        </p:nvSpPr>
        <p:spPr/>
        <p:txBody>
          <a:bodyPr/>
          <a:lstStyle/>
          <a:p>
            <a:fld id="{6DDAE976-B385-CC41-B57A-9878021B9865}" type="slidenum">
              <a:rPr lang="en-US" smtClean="0"/>
              <a:t>‹#›</a:t>
            </a:fld>
            <a:endParaRPr lang="en-US"/>
          </a:p>
        </p:txBody>
      </p:sp>
    </p:spTree>
    <p:extLst>
      <p:ext uri="{BB962C8B-B14F-4D97-AF65-F5344CB8AC3E}">
        <p14:creationId xmlns:p14="http://schemas.microsoft.com/office/powerpoint/2010/main" val="847094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96A24C-DC77-D548-A7CE-8CC0895381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3B03F6-D8ED-364A-8A5C-21A328DB75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10842-B90A-F544-AF39-E072041173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5FAD03-6F01-1E42-8493-DD272A09B32A}" type="datetimeFigureOut">
              <a:rPr lang="en-US" smtClean="0"/>
              <a:t>2/7/23</a:t>
            </a:fld>
            <a:endParaRPr lang="en-US"/>
          </a:p>
        </p:txBody>
      </p:sp>
      <p:sp>
        <p:nvSpPr>
          <p:cNvPr id="5" name="Footer Placeholder 4">
            <a:extLst>
              <a:ext uri="{FF2B5EF4-FFF2-40B4-BE49-F238E27FC236}">
                <a16:creationId xmlns:a16="http://schemas.microsoft.com/office/drawing/2014/main" id="{7F269A70-7A76-E44A-B2C0-C2810F55CF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0C9CBAD-AF1E-4843-8697-7D91AD2334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DAE976-B385-CC41-B57A-9878021B9865}" type="slidenum">
              <a:rPr lang="en-US" smtClean="0"/>
              <a:t>‹#›</a:t>
            </a:fld>
            <a:endParaRPr lang="en-US"/>
          </a:p>
        </p:txBody>
      </p:sp>
    </p:spTree>
    <p:extLst>
      <p:ext uri="{BB962C8B-B14F-4D97-AF65-F5344CB8AC3E}">
        <p14:creationId xmlns:p14="http://schemas.microsoft.com/office/powerpoint/2010/main" val="17527151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hyperlink" Target="https://www.teachingbooks.net/pronounce.cgi?aid=41283"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amazon.com/Freewater-Amina-Luqman-Dawson/dp/0316056618/ref=tmm_hrd_swatch_0?_encoding=UTF8&amp;qid=1675668330&amp;sr=1-1#detailBullets_feature_div" TargetMode="External"/><Relationship Id="rId5" Type="http://schemas.openxmlformats.org/officeDocument/2006/relationships/image" Target="../media/image31.jpeg"/><Relationship Id="rId4" Type="http://schemas.openxmlformats.org/officeDocument/2006/relationships/image" Target="../media/image30.jpg"/><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3.jpg"/><Relationship Id="rId7" Type="http://schemas.openxmlformats.org/officeDocument/2006/relationships/image" Target="../media/image35.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penguinrandomhouse.com/books/653649/singing-with-elephants-by-margarita-engle/" TargetMode="External"/><Relationship Id="rId5" Type="http://schemas.openxmlformats.org/officeDocument/2006/relationships/hyperlink" Target="https://www.youtube.com/watch?v=IcDFgyt6Eys" TargetMode="External"/><Relationship Id="rId4" Type="http://schemas.openxmlformats.org/officeDocument/2006/relationships/image" Target="../media/image34.jp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google.com/search?q=a+rover%27s+story+book+trailer&amp;oq=a+rov&amp;aqs=chrome.0.69i59j69i57j35i39j46i512j0i512j69i60l2j69i61.2211j0j4&amp;sourceid=chrome&amp;ie=UTF-8#scso=_AIzgY_OaK73D0PEP4r-JgAo_34:312" TargetMode="External"/><Relationship Id="rId5" Type="http://schemas.openxmlformats.org/officeDocument/2006/relationships/hyperlink" Target="https://www.harpercollins.com/products/a-rovers-story-jasmine-warga?variant=39999856345122" TargetMode="External"/><Relationship Id="rId4" Type="http://schemas.openxmlformats.org/officeDocument/2006/relationships/hyperlink" Target="https://www.youtube.com/watch?v=r6aGodCKH1g"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7.jpg"/><Relationship Id="rId7" Type="http://schemas.openxmlformats.org/officeDocument/2006/relationships/hyperlink" Target="https://www.simonandschuster.com/books/Aint-Burned-All-the-Bright/Jason-Reynolds/9781534439467"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d28hgpri8am2if.cloudfront.net/tagged_assets/9321730/9781534439467_cg_ain%27t%20burned%20all%20the%20bright%20curriculum%20guide.pdf" TargetMode="External"/><Relationship Id="rId5" Type="http://schemas.openxmlformats.org/officeDocument/2006/relationships/hyperlink" Target="https://wwnorton.com/books/9781324003908/about-the-book/description" TargetMode="External"/><Relationship Id="rId10" Type="http://schemas.openxmlformats.org/officeDocument/2006/relationships/image" Target="../media/image4.png"/><Relationship Id="rId4" Type="http://schemas.openxmlformats.org/officeDocument/2006/relationships/image" Target="../media/image38.jpg"/><Relationship Id="rId9"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ccira.org/ccira-awards/Colorado-Childrens-Book-Award.html"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gordonkorman.com/linked" TargetMode="External"/><Relationship Id="rId5" Type="http://schemas.openxmlformats.org/officeDocument/2006/relationships/hyperlink" Target="https://www.simonandschuster.com/books/Alone/Megan-E-Freeman/9781534467569" TargetMode="Externa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hyperlink" Target="https://www.youtube.com/watch?v=Ejx4O4mdHag"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youtube.com/watch?v=JM0_wzeYabI" TargetMode="External"/><Relationship Id="rId5" Type="http://schemas.openxmlformats.org/officeDocument/2006/relationships/hyperlink" Target="https://www.youtube.com/watch?v=OVr7d5DAtbs" TargetMode="Externa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www.andy-marino.com/" TargetMode="External"/><Relationship Id="rId4" Type="http://schemas.openxmlformats.org/officeDocument/2006/relationships/hyperlink" Target="https://www.youtube.com/watch?v=txfDI3X-9UI"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hyperlink" Target="https://www.youtube.com/watch?v=fvlC_8S7b90"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penguinrandomhouse.com/books/599538/when-stars-are-scattered-by-victoria-jamieson-and-omar-mohamed-illustrated-by-victoria-jamieson-color-by-iman-geddy/" TargetMode="External"/><Relationship Id="rId5" Type="http://schemas.openxmlformats.org/officeDocument/2006/relationships/hyperlink" Target="https://www.youtube.com/watch?v=111ztD-2QaU" TargetMode="Externa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hyperlink" Target="https://www.youtube.com/watch?v=lfZZanGyOBo"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www.ruzzier.com/" TargetMode="External"/><Relationship Id="rId5" Type="http://schemas.openxmlformats.org/officeDocument/2006/relationships/image" Target="../media/image2.png"/><Relationship Id="rId4" Type="http://schemas.openxmlformats.org/officeDocument/2006/relationships/hyperlink" Target="https://www.harpercollins.com/products/gigi-and-ojiji-melissa-iwai?variant=39651165732898" TargetMode="Externa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www.facebook.com/watch/?v=732313143879081" TargetMode="External"/><Relationship Id="rId4" Type="http://schemas.openxmlformats.org/officeDocument/2006/relationships/hyperlink" Target="https://www.youtube.com/watch?v=PTpaEbOal-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www.youtube.com/watch?v=Ze4nlQWxgXs" TargetMode="External"/><Relationship Id="rId4" Type="http://schemas.openxmlformats.org/officeDocument/2006/relationships/hyperlink" Target="https://www.youtube.com/watch?v=hfGTOthh4kQ"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us.macmillan.com/books/9781250196705/theremarkablejourneyofcoyotesunris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kevinhenkes.co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harpercollins.com/products/my-life-begins-patricia-maclachlan?variant=39791333539874" TargetMode="External"/><Relationship Id="rId5" Type="http://schemas.openxmlformats.org/officeDocument/2006/relationships/image" Target="../media/image6.jpg"/><Relationship Id="rId4" Type="http://schemas.openxmlformats.org/officeDocument/2006/relationships/hyperlink" Target="https://www.youtube.com/watch?v=-4VsBdYpHKQ"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jpg"/><Relationship Id="rId7" Type="http://schemas.openxmlformats.org/officeDocument/2006/relationships/hyperlink" Target="https://www.youtube.com/watch?v=VU7UR9Xj1F8"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kellyyang.com/new-from-here/" TargetMode="External"/><Relationship Id="rId5" Type="http://schemas.openxmlformats.org/officeDocument/2006/relationships/hyperlink" Target="https://www.simonandschuster.com/books/New-from-Here/Kelly-Yang/9781534488304" TargetMode="External"/><Relationship Id="rId10" Type="http://schemas.openxmlformats.org/officeDocument/2006/relationships/hyperlink" Target="https://www.google.com/search?q=hummingbird+book+natalie+lloyd&amp;biw=1253&amp;bih=567&amp;tbm=vid&amp;sxsrf=AJOqlzUSq1TGEJDQSDG0mVNYNX0WwVE8Cg%3A1675741022790&amp;ei=XsfhY_j1L5XU9AP1mY7IDA&amp;oq=hummingbird++book&amp;gs_lcp=Cg1nd3Mtd2l6LXZpZGVvEAEYADIECCMQJzIHCAAQDRCABDIICAAQBxAeEAoyBggAEAcQHjIHCAAQDRCABDIGCAAQBxAeMgcIABANEIAEMgQIABAeMgQIABAeMgQIABAeOgoIABCABBAUEIcCOgUIABCGAzoNCAAQgAQQsQMQgwEQCjoHCAAQgAQQCjoMCAAQDRCABBAUEIcCOgcIIxCwAhAnUABY2xZgqyRoAHAAeACAAWGIAYEHkgECMTKYAQCgAQHAAQE&amp;sclient=gws-wiz-video#fpstate=ive&amp;vld=cid:575c787e,vid:HFCMaOfCl6M" TargetMode="External"/><Relationship Id="rId4" Type="http://schemas.openxmlformats.org/officeDocument/2006/relationships/image" Target="../media/image8.png"/><Relationship Id="rId9" Type="http://schemas.openxmlformats.org/officeDocument/2006/relationships/hyperlink" Target="https://www.google.com/search?q=hummingbird+book+natalie+lloyd&amp;sxsrf=AJOqlzVKRwfiHYrnzd3RCo_cKRt-hwe_rw:1675742469145&amp;source=lnms&amp;tbm=vid&amp;sa=X&amp;ved=2ahUKEwiU4O6Uw4L9AhViAjQIHd2UDREQ_AUoAXoECAEQCw&amp;biw=1253&amp;bih=567&amp;dpr=2#fpstate=ive&amp;vld=cid:ea92765e,vid:ZgBMxcr54ec"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jenniferchamblissbertman.com/books/sisterhood-of-sleuths/" TargetMode="External"/><Relationship Id="rId3" Type="http://schemas.openxmlformats.org/officeDocument/2006/relationships/image" Target="../media/image10.jpg"/><Relationship Id="rId7" Type="http://schemas.openxmlformats.org/officeDocument/2006/relationships/hyperlink" Target="http://www.lisayee.com/maizy-chens-last-chance.htm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g"/><Relationship Id="rId9" Type="http://schemas.openxmlformats.org/officeDocument/2006/relationships/hyperlink" Target="https://www.teachingbooks.net/tb.cgi?tid=83995"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harpercollins.com/products/the-last-beekeeper-pablo-cartaya?variant=40991755665442" TargetMode="External"/><Relationship Id="rId3" Type="http://schemas.openxmlformats.org/officeDocument/2006/relationships/image" Target="../media/image14.jpg"/><Relationship Id="rId7" Type="http://schemas.openxmlformats.org/officeDocument/2006/relationships/hyperlink" Target="https://www.youtube.com/watch?v=rKF2obfSG2c"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hyperlink" Target="https://www.youtube.com/watch?v=rmFWOafrgtU" TargetMode="External"/><Relationship Id="rId5" Type="http://schemas.openxmlformats.org/officeDocument/2006/relationships/image" Target="../media/image15.png"/><Relationship Id="rId10" Type="http://schemas.openxmlformats.org/officeDocument/2006/relationships/image" Target="../media/image16.jpg"/><Relationship Id="rId4" Type="http://schemas.openxmlformats.org/officeDocument/2006/relationships/hyperlink" Target="https://soontornvat.com/books/" TargetMode="External"/><Relationship Id="rId9" Type="http://schemas.openxmlformats.org/officeDocument/2006/relationships/hyperlink" Target="https://www.commonsensemedia.org/book-reviews/the-last-mapmaker"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www.youtube.com/watch?v=s48TRr2xhJo" TargetMode="External"/><Relationship Id="rId3" Type="http://schemas.openxmlformats.org/officeDocument/2006/relationships/image" Target="../media/image17.jpg"/><Relationship Id="rId7" Type="http://schemas.openxmlformats.org/officeDocument/2006/relationships/hyperlink" Target="https://www.youtube.com/watch?v=YJHihBMx2n8"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harpercollins.com/products/violet-and-jobie-in-the-wild-lynne-rae-perkins?variant=39937039335458&amp;maas=maas_adg_A520431B79221601D5B5087AFFFC4C15_afap_abs&amp;ref_=aa_maas&amp;tag=maas&amp;utm_source=bookriot&amp;utm_medium=display&amp;utm_campaign=violetandjobieinthewild" TargetMode="External"/><Relationship Id="rId5" Type="http://schemas.openxmlformats.org/officeDocument/2006/relationships/image" Target="../media/image18.png"/><Relationship Id="rId10" Type="http://schemas.openxmlformats.org/officeDocument/2006/relationships/image" Target="../media/image4.png"/><Relationship Id="rId4" Type="http://schemas.openxmlformats.org/officeDocument/2006/relationships/hyperlink" Target="https://www.youtube.com/watch?v=RM4o-M9tgVQ" TargetMode="External"/><Relationship Id="rId9" Type="http://schemas.openxmlformats.org/officeDocument/2006/relationships/hyperlink" Target="https://www.candlewick.com/authill.asp?b=Author&amp;pg=1&amp;m=actlist&amp;a=&amp;id=0&amp;pix=n&amp;dlisbn=1536211001"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hyperlink" Target="https://www.google.com/search?q=the+aquanaut+a+graphic+novel&amp;sxsrf=AJOqlzX1Ihbaew4lsjz5KHvSOMpC7JcehQ:1675623771376&amp;source=lnms&amp;tbm=vid&amp;sa=X&amp;ved=2ahUKEwjM7639iP_8AhUHLTQIHXXFAWYQ_AUoBHoECAEQBg&amp;biw=1253&amp;bih=567&amp;dpr=2#fpstate=ive&amp;vld=cid:cf1c6cd7,vid:AhHiSixebDI"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hyperlink" Target="https://www.thefirstcatinspace.com/" TargetMode="Externa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8" Type="http://schemas.openxmlformats.org/officeDocument/2006/relationships/hyperlink" Target="https://johnniechristmas.com/" TargetMode="External"/><Relationship Id="rId13" Type="http://schemas.openxmlformats.org/officeDocument/2006/relationships/image" Target="../media/image4.png"/><Relationship Id="rId3" Type="http://schemas.openxmlformats.org/officeDocument/2006/relationships/image" Target="../media/image22.jpg"/><Relationship Id="rId7" Type="http://schemas.openxmlformats.org/officeDocument/2006/relationships/image" Target="../media/image26.png"/><Relationship Id="rId12" Type="http://schemas.openxmlformats.org/officeDocument/2006/relationships/image" Target="../media/image28.tif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hyperlink" Target="https://www.youtube.com/watch?v=yefB34_0ECc" TargetMode="External"/><Relationship Id="rId5" Type="http://schemas.openxmlformats.org/officeDocument/2006/relationships/image" Target="../media/image24.jpg"/><Relationship Id="rId10" Type="http://schemas.openxmlformats.org/officeDocument/2006/relationships/hyperlink" Target="https://www.claribelortega.com/frizzy" TargetMode="External"/><Relationship Id="rId4" Type="http://schemas.openxmlformats.org/officeDocument/2006/relationships/image" Target="../media/image23.jpg"/><Relationship Id="rId9"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a:extLst>
              <a:ext uri="{FF2B5EF4-FFF2-40B4-BE49-F238E27FC236}">
                <a16:creationId xmlns:a16="http://schemas.microsoft.com/office/drawing/2014/main" id="{E4F1435F-E241-2E4A-BDA7-50BB75993D42}"/>
              </a:ext>
            </a:extLst>
          </p:cNvPr>
          <p:cNvSpPr>
            <a:spLocks noGrp="1"/>
          </p:cNvSpPr>
          <p:nvPr>
            <p:ph type="ctrTitle"/>
          </p:nvPr>
        </p:nvSpPr>
        <p:spPr/>
        <p:txBody>
          <a:bodyPr>
            <a:normAutofit fontScale="90000"/>
          </a:bodyPr>
          <a:lstStyle/>
          <a:p>
            <a:pPr eaLnBrk="1" hangingPunct="1">
              <a:defRPr/>
            </a:pPr>
            <a:r>
              <a:rPr lang="en-US" dirty="0">
                <a:solidFill>
                  <a:schemeClr val="accent5">
                    <a:lumMod val="75000"/>
                  </a:schemeClr>
                </a:solidFill>
                <a:ea typeface="ＭＳ Ｐゴシック" charset="0"/>
                <a:cs typeface="ＭＳ Ｐゴシック" charset="0"/>
              </a:rPr>
              <a:t>Likes and Loves: Books to Empower Colorado Children 2023 Edition</a:t>
            </a:r>
            <a:br>
              <a:rPr lang="en-US" dirty="0">
                <a:solidFill>
                  <a:schemeClr val="accent5">
                    <a:lumMod val="75000"/>
                  </a:schemeClr>
                </a:solidFill>
                <a:ea typeface="ＭＳ Ｐゴシック" charset="0"/>
                <a:cs typeface="ＭＳ Ｐゴシック" charset="0"/>
              </a:rPr>
            </a:br>
            <a:r>
              <a:rPr lang="en-US" dirty="0">
                <a:solidFill>
                  <a:schemeClr val="accent5">
                    <a:lumMod val="75000"/>
                  </a:schemeClr>
                </a:solidFill>
                <a:ea typeface="ＭＳ Ｐゴシック" charset="0"/>
                <a:cs typeface="ＭＳ Ｐゴシック" charset="0"/>
              </a:rPr>
              <a:t>Junior Books</a:t>
            </a:r>
          </a:p>
        </p:txBody>
      </p:sp>
      <p:sp>
        <p:nvSpPr>
          <p:cNvPr id="3" name="Subtitle 2">
            <a:extLst>
              <a:ext uri="{FF2B5EF4-FFF2-40B4-BE49-F238E27FC236}">
                <a16:creationId xmlns:a16="http://schemas.microsoft.com/office/drawing/2014/main" id="{16EE69B7-2363-DA45-99DC-C6F5699B3619}"/>
              </a:ext>
            </a:extLst>
          </p:cNvPr>
          <p:cNvSpPr>
            <a:spLocks noGrp="1"/>
          </p:cNvSpPr>
          <p:nvPr>
            <p:ph type="subTitle" idx="1"/>
          </p:nvPr>
        </p:nvSpPr>
        <p:spPr/>
        <p:txBody>
          <a:bodyPr rtlCol="0">
            <a:normAutofit lnSpcReduction="10000"/>
          </a:bodyPr>
          <a:lstStyle/>
          <a:p>
            <a:pPr>
              <a:defRPr/>
            </a:pPr>
            <a:r>
              <a:rPr lang="en-US" dirty="0">
                <a:ea typeface="+mn-ea"/>
                <a:cs typeface="+mn-cs"/>
              </a:rPr>
              <a:t>Session #159 </a:t>
            </a:r>
          </a:p>
          <a:p>
            <a:pPr>
              <a:defRPr/>
            </a:pPr>
            <a:r>
              <a:rPr lang="en-US" dirty="0">
                <a:ea typeface="+mn-ea"/>
                <a:cs typeface="+mn-cs"/>
              </a:rPr>
              <a:t>February </a:t>
            </a:r>
            <a:r>
              <a:rPr lang="en-US" dirty="0"/>
              <a:t>9, 2023</a:t>
            </a:r>
          </a:p>
          <a:p>
            <a:pPr>
              <a:defRPr/>
            </a:pPr>
            <a:r>
              <a:rPr lang="en-US" dirty="0">
                <a:ea typeface="+mn-ea"/>
                <a:cs typeface="+mn-cs"/>
              </a:rPr>
              <a:t>1:30-2:30</a:t>
            </a:r>
          </a:p>
          <a:p>
            <a:pPr>
              <a:defRPr/>
            </a:pPr>
            <a:r>
              <a:rPr lang="en-US" dirty="0" err="1">
                <a:ea typeface="+mn-ea"/>
                <a:cs typeface="+mn-cs"/>
              </a:rPr>
              <a:t>www.mhaloin.com</a:t>
            </a:r>
            <a:endParaRPr lang="en-US" dirty="0">
              <a:ea typeface="+mn-ea"/>
              <a:cs typeface="+mn-cs"/>
            </a:endParaRPr>
          </a:p>
        </p:txBody>
      </p:sp>
    </p:spTree>
    <p:extLst>
      <p:ext uri="{BB962C8B-B14F-4D97-AF65-F5344CB8AC3E}">
        <p14:creationId xmlns:p14="http://schemas.microsoft.com/office/powerpoint/2010/main" val="495907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496E4-7B31-51A1-FD48-0611D5DDE3D8}"/>
              </a:ext>
            </a:extLst>
          </p:cNvPr>
          <p:cNvSpPr>
            <a:spLocks noGrp="1"/>
          </p:cNvSpPr>
          <p:nvPr>
            <p:ph type="title"/>
          </p:nvPr>
        </p:nvSpPr>
        <p:spPr/>
        <p:txBody>
          <a:bodyPr/>
          <a:lstStyle/>
          <a:p>
            <a:pPr algn="ctr"/>
            <a:r>
              <a:rPr lang="en-US" dirty="0"/>
              <a:t>Historical Fiction</a:t>
            </a:r>
          </a:p>
        </p:txBody>
      </p:sp>
      <p:pic>
        <p:nvPicPr>
          <p:cNvPr id="4" name="Picture 3">
            <a:extLst>
              <a:ext uri="{FF2B5EF4-FFF2-40B4-BE49-F238E27FC236}">
                <a16:creationId xmlns:a16="http://schemas.microsoft.com/office/drawing/2014/main" id="{D89E92E6-C8A1-3C6E-4D73-48251C50CF78}"/>
              </a:ext>
            </a:extLst>
          </p:cNvPr>
          <p:cNvPicPr>
            <a:picLocks noChangeAspect="1"/>
          </p:cNvPicPr>
          <p:nvPr/>
        </p:nvPicPr>
        <p:blipFill>
          <a:blip r:embed="rId3"/>
          <a:stretch>
            <a:fillRect/>
          </a:stretch>
        </p:blipFill>
        <p:spPr>
          <a:xfrm>
            <a:off x="651510" y="1629728"/>
            <a:ext cx="3048000" cy="4501662"/>
          </a:xfrm>
          <a:prstGeom prst="rect">
            <a:avLst/>
          </a:prstGeom>
        </p:spPr>
      </p:pic>
      <p:pic>
        <p:nvPicPr>
          <p:cNvPr id="5" name="Picture 4">
            <a:extLst>
              <a:ext uri="{FF2B5EF4-FFF2-40B4-BE49-F238E27FC236}">
                <a16:creationId xmlns:a16="http://schemas.microsoft.com/office/drawing/2014/main" id="{D764F5CE-226C-069A-8F68-44CA643F10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6210" y="2338586"/>
            <a:ext cx="2148642" cy="2148642"/>
          </a:xfrm>
          <a:prstGeom prst="rect">
            <a:avLst/>
          </a:prstGeom>
        </p:spPr>
      </p:pic>
      <p:pic>
        <p:nvPicPr>
          <p:cNvPr id="6" name="Picture 5">
            <a:extLst>
              <a:ext uri="{FF2B5EF4-FFF2-40B4-BE49-F238E27FC236}">
                <a16:creationId xmlns:a16="http://schemas.microsoft.com/office/drawing/2014/main" id="{22DB85EE-45B0-3F99-6392-0F455BBDFC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60720" y="4923521"/>
            <a:ext cx="1905000" cy="1854200"/>
          </a:xfrm>
          <a:prstGeom prst="rect">
            <a:avLst/>
          </a:prstGeom>
        </p:spPr>
      </p:pic>
      <p:sp>
        <p:nvSpPr>
          <p:cNvPr id="7" name="TextBox 6">
            <a:extLst>
              <a:ext uri="{FF2B5EF4-FFF2-40B4-BE49-F238E27FC236}">
                <a16:creationId xmlns:a16="http://schemas.microsoft.com/office/drawing/2014/main" id="{4DF35907-D0CA-26AF-91D0-A156781D6463}"/>
              </a:ext>
            </a:extLst>
          </p:cNvPr>
          <p:cNvSpPr txBox="1"/>
          <p:nvPr/>
        </p:nvSpPr>
        <p:spPr>
          <a:xfrm>
            <a:off x="3966210" y="4519414"/>
            <a:ext cx="2346960" cy="369332"/>
          </a:xfrm>
          <a:prstGeom prst="rect">
            <a:avLst/>
          </a:prstGeom>
          <a:noFill/>
        </p:spPr>
        <p:txBody>
          <a:bodyPr wrap="square" rtlCol="0">
            <a:spAutoFit/>
          </a:bodyPr>
          <a:lstStyle/>
          <a:p>
            <a:r>
              <a:rPr lang="en-US" dirty="0"/>
              <a:t>2023 Newbery Medal</a:t>
            </a:r>
          </a:p>
        </p:txBody>
      </p:sp>
      <p:sp>
        <p:nvSpPr>
          <p:cNvPr id="8" name="TextBox 7">
            <a:extLst>
              <a:ext uri="{FF2B5EF4-FFF2-40B4-BE49-F238E27FC236}">
                <a16:creationId xmlns:a16="http://schemas.microsoft.com/office/drawing/2014/main" id="{FA0E8F57-38DE-1579-CB1F-CA122B3377BC}"/>
              </a:ext>
            </a:extLst>
          </p:cNvPr>
          <p:cNvSpPr txBox="1"/>
          <p:nvPr/>
        </p:nvSpPr>
        <p:spPr>
          <a:xfrm>
            <a:off x="6271062" y="4057749"/>
            <a:ext cx="1905000" cy="923330"/>
          </a:xfrm>
          <a:prstGeom prst="rect">
            <a:avLst/>
          </a:prstGeom>
          <a:noFill/>
        </p:spPr>
        <p:txBody>
          <a:bodyPr wrap="square" rtlCol="0">
            <a:spAutoFit/>
          </a:bodyPr>
          <a:lstStyle/>
          <a:p>
            <a:r>
              <a:rPr lang="en-US" dirty="0"/>
              <a:t>2023 Coretta Scott King Author Award</a:t>
            </a:r>
          </a:p>
        </p:txBody>
      </p:sp>
      <p:sp>
        <p:nvSpPr>
          <p:cNvPr id="9" name="TextBox 8">
            <a:extLst>
              <a:ext uri="{FF2B5EF4-FFF2-40B4-BE49-F238E27FC236}">
                <a16:creationId xmlns:a16="http://schemas.microsoft.com/office/drawing/2014/main" id="{8420B636-81D4-F85A-541F-41C5D9E165DE}"/>
              </a:ext>
            </a:extLst>
          </p:cNvPr>
          <p:cNvSpPr txBox="1"/>
          <p:nvPr/>
        </p:nvSpPr>
        <p:spPr>
          <a:xfrm>
            <a:off x="3129915" y="6131390"/>
            <a:ext cx="2804160" cy="646331"/>
          </a:xfrm>
          <a:prstGeom prst="rect">
            <a:avLst/>
          </a:prstGeom>
          <a:noFill/>
        </p:spPr>
        <p:txBody>
          <a:bodyPr wrap="square" rtlCol="0">
            <a:spAutoFit/>
          </a:bodyPr>
          <a:lstStyle/>
          <a:p>
            <a:r>
              <a:rPr lang="en-US" dirty="0">
                <a:hlinkClick r:id="rId6"/>
              </a:rPr>
              <a:t>1 min. booktrailer by Amina Luqman-Dawson</a:t>
            </a:r>
            <a:endParaRPr lang="en-US" dirty="0"/>
          </a:p>
        </p:txBody>
      </p:sp>
      <p:sp>
        <p:nvSpPr>
          <p:cNvPr id="10" name="TextBox 9">
            <a:extLst>
              <a:ext uri="{FF2B5EF4-FFF2-40B4-BE49-F238E27FC236}">
                <a16:creationId xmlns:a16="http://schemas.microsoft.com/office/drawing/2014/main" id="{8A567F79-C764-1ADA-3CD1-850237624D2B}"/>
              </a:ext>
            </a:extLst>
          </p:cNvPr>
          <p:cNvSpPr txBox="1"/>
          <p:nvPr/>
        </p:nvSpPr>
        <p:spPr>
          <a:xfrm>
            <a:off x="3855720" y="4981079"/>
            <a:ext cx="2240280" cy="646331"/>
          </a:xfrm>
          <a:prstGeom prst="rect">
            <a:avLst/>
          </a:prstGeom>
          <a:noFill/>
        </p:spPr>
        <p:txBody>
          <a:bodyPr wrap="square" rtlCol="0">
            <a:spAutoFit/>
          </a:bodyPr>
          <a:lstStyle/>
          <a:p>
            <a:r>
              <a:rPr lang="en-US" dirty="0">
                <a:hlinkClick r:id="rId7"/>
              </a:rPr>
              <a:t>Author's name at Teaching Books.net</a:t>
            </a:r>
            <a:endParaRPr lang="en-US" dirty="0"/>
          </a:p>
        </p:txBody>
      </p:sp>
      <p:pic>
        <p:nvPicPr>
          <p:cNvPr id="11" name="Picture 10">
            <a:extLst>
              <a:ext uri="{FF2B5EF4-FFF2-40B4-BE49-F238E27FC236}">
                <a16:creationId xmlns:a16="http://schemas.microsoft.com/office/drawing/2014/main" id="{1318504E-1A16-D336-C716-22E6339483E9}"/>
              </a:ext>
            </a:extLst>
          </p:cNvPr>
          <p:cNvPicPr>
            <a:picLocks noChangeAspect="1"/>
          </p:cNvPicPr>
          <p:nvPr/>
        </p:nvPicPr>
        <p:blipFill>
          <a:blip r:embed="rId8"/>
          <a:stretch>
            <a:fillRect/>
          </a:stretch>
        </p:blipFill>
        <p:spPr>
          <a:xfrm>
            <a:off x="8724702" y="397072"/>
            <a:ext cx="3139439" cy="4590557"/>
          </a:xfrm>
          <a:prstGeom prst="rect">
            <a:avLst/>
          </a:prstGeom>
        </p:spPr>
      </p:pic>
      <p:sp>
        <p:nvSpPr>
          <p:cNvPr id="12" name="TextBox 11">
            <a:extLst>
              <a:ext uri="{FF2B5EF4-FFF2-40B4-BE49-F238E27FC236}">
                <a16:creationId xmlns:a16="http://schemas.microsoft.com/office/drawing/2014/main" id="{1B568148-5FF2-81FD-A4B1-399516B8D170}"/>
              </a:ext>
            </a:extLst>
          </p:cNvPr>
          <p:cNvSpPr txBox="1"/>
          <p:nvPr/>
        </p:nvSpPr>
        <p:spPr>
          <a:xfrm>
            <a:off x="8923551" y="5844191"/>
            <a:ext cx="1370870" cy="923330"/>
          </a:xfrm>
          <a:prstGeom prst="rect">
            <a:avLst/>
          </a:prstGeom>
          <a:noFill/>
        </p:spPr>
        <p:txBody>
          <a:bodyPr wrap="square" rtlCol="0">
            <a:spAutoFit/>
          </a:bodyPr>
          <a:lstStyle/>
          <a:p>
            <a:r>
              <a:rPr lang="en-US" dirty="0"/>
              <a:t>2023</a:t>
            </a:r>
          </a:p>
          <a:p>
            <a:r>
              <a:rPr lang="en-US" dirty="0"/>
              <a:t>Asian Pacific</a:t>
            </a:r>
          </a:p>
          <a:p>
            <a:r>
              <a:rPr lang="en-US" dirty="0"/>
              <a:t>Honor Book</a:t>
            </a:r>
          </a:p>
        </p:txBody>
      </p:sp>
      <p:pic>
        <p:nvPicPr>
          <p:cNvPr id="13" name="Picture 12">
            <a:extLst>
              <a:ext uri="{FF2B5EF4-FFF2-40B4-BE49-F238E27FC236}">
                <a16:creationId xmlns:a16="http://schemas.microsoft.com/office/drawing/2014/main" id="{1EBB3658-901E-4B65-B4DA-888C031F0808}"/>
              </a:ext>
            </a:extLst>
          </p:cNvPr>
          <p:cNvPicPr>
            <a:picLocks noChangeAspect="1"/>
          </p:cNvPicPr>
          <p:nvPr/>
        </p:nvPicPr>
        <p:blipFill>
          <a:blip r:embed="rId9"/>
          <a:stretch>
            <a:fillRect/>
          </a:stretch>
        </p:blipFill>
        <p:spPr>
          <a:xfrm>
            <a:off x="8743742" y="4567108"/>
            <a:ext cx="1226830" cy="1243409"/>
          </a:xfrm>
          <a:prstGeom prst="rect">
            <a:avLst/>
          </a:prstGeom>
        </p:spPr>
      </p:pic>
    </p:spTree>
    <p:extLst>
      <p:ext uri="{BB962C8B-B14F-4D97-AF65-F5344CB8AC3E}">
        <p14:creationId xmlns:p14="http://schemas.microsoft.com/office/powerpoint/2010/main" val="1307988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D966C-1A96-17FE-C05C-5F6E81C34E4F}"/>
              </a:ext>
            </a:extLst>
          </p:cNvPr>
          <p:cNvSpPr>
            <a:spLocks noGrp="1"/>
          </p:cNvSpPr>
          <p:nvPr>
            <p:ph type="title"/>
          </p:nvPr>
        </p:nvSpPr>
        <p:spPr/>
        <p:txBody>
          <a:bodyPr/>
          <a:lstStyle/>
          <a:p>
            <a:r>
              <a:rPr lang="en-US" dirty="0"/>
              <a:t>	Novels in Verse</a:t>
            </a:r>
          </a:p>
        </p:txBody>
      </p:sp>
      <p:pic>
        <p:nvPicPr>
          <p:cNvPr id="5" name="Picture 4">
            <a:extLst>
              <a:ext uri="{FF2B5EF4-FFF2-40B4-BE49-F238E27FC236}">
                <a16:creationId xmlns:a16="http://schemas.microsoft.com/office/drawing/2014/main" id="{750B7930-182D-11F8-82E3-699F4B9DE72F}"/>
              </a:ext>
            </a:extLst>
          </p:cNvPr>
          <p:cNvPicPr>
            <a:picLocks noChangeAspect="1"/>
          </p:cNvPicPr>
          <p:nvPr/>
        </p:nvPicPr>
        <p:blipFill>
          <a:blip r:embed="rId3"/>
          <a:stretch>
            <a:fillRect/>
          </a:stretch>
        </p:blipFill>
        <p:spPr>
          <a:xfrm>
            <a:off x="448392" y="1589049"/>
            <a:ext cx="2902972" cy="4343400"/>
          </a:xfrm>
          <a:prstGeom prst="rect">
            <a:avLst/>
          </a:prstGeom>
        </p:spPr>
      </p:pic>
      <p:pic>
        <p:nvPicPr>
          <p:cNvPr id="7" name="Picture 6">
            <a:extLst>
              <a:ext uri="{FF2B5EF4-FFF2-40B4-BE49-F238E27FC236}">
                <a16:creationId xmlns:a16="http://schemas.microsoft.com/office/drawing/2014/main" id="{AD29C0A4-44E3-6FE8-C4F7-681019C60325}"/>
              </a:ext>
            </a:extLst>
          </p:cNvPr>
          <p:cNvPicPr>
            <a:picLocks noChangeAspect="1"/>
          </p:cNvPicPr>
          <p:nvPr/>
        </p:nvPicPr>
        <p:blipFill>
          <a:blip r:embed="rId4"/>
          <a:stretch>
            <a:fillRect/>
          </a:stretch>
        </p:blipFill>
        <p:spPr>
          <a:xfrm>
            <a:off x="7216389" y="790492"/>
            <a:ext cx="2902971" cy="4423576"/>
          </a:xfrm>
          <a:prstGeom prst="rect">
            <a:avLst/>
          </a:prstGeom>
        </p:spPr>
      </p:pic>
      <p:sp>
        <p:nvSpPr>
          <p:cNvPr id="3" name="TextBox 2">
            <a:extLst>
              <a:ext uri="{FF2B5EF4-FFF2-40B4-BE49-F238E27FC236}">
                <a16:creationId xmlns:a16="http://schemas.microsoft.com/office/drawing/2014/main" id="{E6F4B067-8506-80BF-2AF1-89A87DAA4E82}"/>
              </a:ext>
            </a:extLst>
          </p:cNvPr>
          <p:cNvSpPr txBox="1"/>
          <p:nvPr/>
        </p:nvSpPr>
        <p:spPr>
          <a:xfrm>
            <a:off x="3493176" y="3760749"/>
            <a:ext cx="2407920" cy="1200329"/>
          </a:xfrm>
          <a:prstGeom prst="rect">
            <a:avLst/>
          </a:prstGeom>
          <a:noFill/>
        </p:spPr>
        <p:txBody>
          <a:bodyPr wrap="square" rtlCol="0">
            <a:spAutoFit/>
          </a:bodyPr>
          <a:lstStyle/>
          <a:p>
            <a:r>
              <a:rPr lang="en-US" dirty="0">
                <a:hlinkClick r:id="rId5"/>
              </a:rPr>
              <a:t>15 min. The Yarn podcast with Colby Sharp and Katherine Applegate</a:t>
            </a:r>
            <a:endParaRPr lang="en-US" dirty="0"/>
          </a:p>
        </p:txBody>
      </p:sp>
      <p:sp>
        <p:nvSpPr>
          <p:cNvPr id="4" name="TextBox 3">
            <a:extLst>
              <a:ext uri="{FF2B5EF4-FFF2-40B4-BE49-F238E27FC236}">
                <a16:creationId xmlns:a16="http://schemas.microsoft.com/office/drawing/2014/main" id="{605829AE-9242-07CD-4BE0-8EBF9623E6E2}"/>
              </a:ext>
            </a:extLst>
          </p:cNvPr>
          <p:cNvSpPr txBox="1"/>
          <p:nvPr/>
        </p:nvSpPr>
        <p:spPr>
          <a:xfrm>
            <a:off x="9037320" y="5440680"/>
            <a:ext cx="2011680" cy="646331"/>
          </a:xfrm>
          <a:prstGeom prst="rect">
            <a:avLst/>
          </a:prstGeom>
          <a:noFill/>
        </p:spPr>
        <p:txBody>
          <a:bodyPr wrap="square" rtlCol="0">
            <a:spAutoFit/>
          </a:bodyPr>
          <a:lstStyle/>
          <a:p>
            <a:r>
              <a:rPr lang="en-US" dirty="0">
                <a:hlinkClick r:id="rId6"/>
              </a:rPr>
              <a:t>Penguin Random House Book Page</a:t>
            </a:r>
            <a:endParaRPr lang="en-US" dirty="0"/>
          </a:p>
        </p:txBody>
      </p:sp>
      <p:pic>
        <p:nvPicPr>
          <p:cNvPr id="8" name="Picture 7">
            <a:extLst>
              <a:ext uri="{FF2B5EF4-FFF2-40B4-BE49-F238E27FC236}">
                <a16:creationId xmlns:a16="http://schemas.microsoft.com/office/drawing/2014/main" id="{E1A6DAC7-4F55-9A6E-D372-10820FEF702E}"/>
              </a:ext>
            </a:extLst>
          </p:cNvPr>
          <p:cNvPicPr>
            <a:picLocks noChangeAspect="1"/>
          </p:cNvPicPr>
          <p:nvPr/>
        </p:nvPicPr>
        <p:blipFill>
          <a:blip r:embed="rId7"/>
          <a:stretch>
            <a:fillRect/>
          </a:stretch>
        </p:blipFill>
        <p:spPr>
          <a:xfrm>
            <a:off x="3503336" y="5005349"/>
            <a:ext cx="1193800" cy="927100"/>
          </a:xfrm>
          <a:prstGeom prst="rect">
            <a:avLst/>
          </a:prstGeom>
        </p:spPr>
      </p:pic>
      <p:sp>
        <p:nvSpPr>
          <p:cNvPr id="10" name="TextBox 9">
            <a:extLst>
              <a:ext uri="{FF2B5EF4-FFF2-40B4-BE49-F238E27FC236}">
                <a16:creationId xmlns:a16="http://schemas.microsoft.com/office/drawing/2014/main" id="{0B772834-0C51-1A77-DEB3-AC1880F449E0}"/>
              </a:ext>
            </a:extLst>
          </p:cNvPr>
          <p:cNvSpPr txBox="1"/>
          <p:nvPr/>
        </p:nvSpPr>
        <p:spPr>
          <a:xfrm>
            <a:off x="3503336" y="6087011"/>
            <a:ext cx="1480144" cy="738664"/>
          </a:xfrm>
          <a:prstGeom prst="rect">
            <a:avLst/>
          </a:prstGeom>
          <a:noFill/>
        </p:spPr>
        <p:txBody>
          <a:bodyPr wrap="square" rtlCol="0">
            <a:spAutoFit/>
          </a:bodyPr>
          <a:lstStyle/>
          <a:p>
            <a:r>
              <a:rPr lang="en-US" sz="1400" dirty="0"/>
              <a:t>2023 NCTE Notable Verse Novel</a:t>
            </a:r>
          </a:p>
        </p:txBody>
      </p:sp>
      <p:pic>
        <p:nvPicPr>
          <p:cNvPr id="6" name="Picture 5">
            <a:extLst>
              <a:ext uri="{FF2B5EF4-FFF2-40B4-BE49-F238E27FC236}">
                <a16:creationId xmlns:a16="http://schemas.microsoft.com/office/drawing/2014/main" id="{68B188C1-121E-A95E-402A-43F1B5C9AB67}"/>
              </a:ext>
            </a:extLst>
          </p:cNvPr>
          <p:cNvPicPr>
            <a:picLocks noChangeAspect="1"/>
          </p:cNvPicPr>
          <p:nvPr/>
        </p:nvPicPr>
        <p:blipFill>
          <a:blip r:embed="rId8"/>
          <a:stretch>
            <a:fillRect/>
          </a:stretch>
        </p:blipFill>
        <p:spPr>
          <a:xfrm>
            <a:off x="3817026" y="1678149"/>
            <a:ext cx="977900" cy="760396"/>
          </a:xfrm>
          <a:prstGeom prst="rect">
            <a:avLst/>
          </a:prstGeom>
        </p:spPr>
      </p:pic>
      <p:sp>
        <p:nvSpPr>
          <p:cNvPr id="9" name="TextBox 8">
            <a:extLst>
              <a:ext uri="{FF2B5EF4-FFF2-40B4-BE49-F238E27FC236}">
                <a16:creationId xmlns:a16="http://schemas.microsoft.com/office/drawing/2014/main" id="{EAC5E211-4FB0-6B8A-62D8-9597A8AD3129}"/>
              </a:ext>
            </a:extLst>
          </p:cNvPr>
          <p:cNvSpPr txBox="1"/>
          <p:nvPr/>
        </p:nvSpPr>
        <p:spPr>
          <a:xfrm>
            <a:off x="3786734" y="2634816"/>
            <a:ext cx="1188878" cy="923330"/>
          </a:xfrm>
          <a:prstGeom prst="rect">
            <a:avLst/>
          </a:prstGeom>
          <a:noFill/>
        </p:spPr>
        <p:txBody>
          <a:bodyPr wrap="square" rtlCol="0">
            <a:spAutoFit/>
          </a:bodyPr>
          <a:lstStyle/>
          <a:p>
            <a:r>
              <a:rPr lang="en-US" dirty="0"/>
              <a:t>ALA Notable Middle</a:t>
            </a:r>
          </a:p>
        </p:txBody>
      </p:sp>
    </p:spTree>
    <p:extLst>
      <p:ext uri="{BB962C8B-B14F-4D97-AF65-F5344CB8AC3E}">
        <p14:creationId xmlns:p14="http://schemas.microsoft.com/office/powerpoint/2010/main" val="1559286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E7FB55-A30F-384A-9CB3-A696FBF5BC9F}"/>
              </a:ext>
            </a:extLst>
          </p:cNvPr>
          <p:cNvSpPr>
            <a:spLocks noGrp="1"/>
          </p:cNvSpPr>
          <p:nvPr>
            <p:ph type="title"/>
          </p:nvPr>
        </p:nvSpPr>
        <p:spPr>
          <a:xfrm>
            <a:off x="838200" y="365125"/>
            <a:ext cx="10515600" cy="1325563"/>
          </a:xfrm>
        </p:spPr>
        <p:txBody>
          <a:bodyPr/>
          <a:lstStyle/>
          <a:p>
            <a:pPr algn="ctr"/>
            <a:r>
              <a:rPr lang="en-US" dirty="0"/>
              <a:t>Science Fiction </a:t>
            </a:r>
          </a:p>
        </p:txBody>
      </p:sp>
      <p:pic>
        <p:nvPicPr>
          <p:cNvPr id="9" name="Picture 8">
            <a:extLst>
              <a:ext uri="{FF2B5EF4-FFF2-40B4-BE49-F238E27FC236}">
                <a16:creationId xmlns:a16="http://schemas.microsoft.com/office/drawing/2014/main" id="{0CC81A06-DA5B-59C4-95FA-FCDA357AC597}"/>
              </a:ext>
            </a:extLst>
          </p:cNvPr>
          <p:cNvPicPr>
            <a:picLocks noChangeAspect="1"/>
          </p:cNvPicPr>
          <p:nvPr/>
        </p:nvPicPr>
        <p:blipFill>
          <a:blip r:embed="rId3"/>
          <a:stretch>
            <a:fillRect/>
          </a:stretch>
        </p:blipFill>
        <p:spPr>
          <a:xfrm>
            <a:off x="838200" y="1325563"/>
            <a:ext cx="3410426" cy="5167312"/>
          </a:xfrm>
          <a:prstGeom prst="rect">
            <a:avLst/>
          </a:prstGeom>
        </p:spPr>
      </p:pic>
      <p:sp>
        <p:nvSpPr>
          <p:cNvPr id="10" name="TextBox 9">
            <a:extLst>
              <a:ext uri="{FF2B5EF4-FFF2-40B4-BE49-F238E27FC236}">
                <a16:creationId xmlns:a16="http://schemas.microsoft.com/office/drawing/2014/main" id="{3EAAB97E-98F1-6583-EAD1-B4AF67609A15}"/>
              </a:ext>
            </a:extLst>
          </p:cNvPr>
          <p:cNvSpPr txBox="1"/>
          <p:nvPr/>
        </p:nvSpPr>
        <p:spPr>
          <a:xfrm>
            <a:off x="6096000" y="4169664"/>
            <a:ext cx="4986528" cy="646331"/>
          </a:xfrm>
          <a:prstGeom prst="rect">
            <a:avLst/>
          </a:prstGeom>
          <a:noFill/>
        </p:spPr>
        <p:txBody>
          <a:bodyPr wrap="square" rtlCol="0">
            <a:spAutoFit/>
          </a:bodyPr>
          <a:lstStyle/>
          <a:p>
            <a:r>
              <a:rPr lang="en-US" dirty="0">
                <a:hlinkClick r:id="rId4"/>
              </a:rPr>
              <a:t>7 min. Jasmine Wagra reads and introduces the book for Woman's History Month</a:t>
            </a:r>
            <a:endParaRPr lang="en-US" dirty="0"/>
          </a:p>
        </p:txBody>
      </p:sp>
      <p:sp>
        <p:nvSpPr>
          <p:cNvPr id="11" name="TextBox 10">
            <a:extLst>
              <a:ext uri="{FF2B5EF4-FFF2-40B4-BE49-F238E27FC236}">
                <a16:creationId xmlns:a16="http://schemas.microsoft.com/office/drawing/2014/main" id="{91B54286-1621-C4AA-16C2-B943254D89D5}"/>
              </a:ext>
            </a:extLst>
          </p:cNvPr>
          <p:cNvSpPr txBox="1"/>
          <p:nvPr/>
        </p:nvSpPr>
        <p:spPr>
          <a:xfrm>
            <a:off x="6364224" y="2157984"/>
            <a:ext cx="4096512" cy="646331"/>
          </a:xfrm>
          <a:prstGeom prst="rect">
            <a:avLst/>
          </a:prstGeom>
          <a:noFill/>
        </p:spPr>
        <p:txBody>
          <a:bodyPr wrap="square" rtlCol="0">
            <a:spAutoFit/>
          </a:bodyPr>
          <a:lstStyle/>
          <a:p>
            <a:r>
              <a:rPr lang="en-US" dirty="0">
                <a:hlinkClick r:id="rId5"/>
              </a:rPr>
              <a:t>Harper Collins with link to Teacher's Guide</a:t>
            </a:r>
            <a:endParaRPr lang="en-US" dirty="0"/>
          </a:p>
        </p:txBody>
      </p:sp>
      <p:sp>
        <p:nvSpPr>
          <p:cNvPr id="2" name="TextBox 1">
            <a:extLst>
              <a:ext uri="{FF2B5EF4-FFF2-40B4-BE49-F238E27FC236}">
                <a16:creationId xmlns:a16="http://schemas.microsoft.com/office/drawing/2014/main" id="{F0F13E17-494B-1FC6-19DD-6E9310B29EF5}"/>
              </a:ext>
            </a:extLst>
          </p:cNvPr>
          <p:cNvSpPr txBox="1"/>
          <p:nvPr/>
        </p:nvSpPr>
        <p:spPr>
          <a:xfrm>
            <a:off x="6364224" y="5364480"/>
            <a:ext cx="3099816" cy="646331"/>
          </a:xfrm>
          <a:prstGeom prst="rect">
            <a:avLst/>
          </a:prstGeom>
          <a:noFill/>
        </p:spPr>
        <p:txBody>
          <a:bodyPr wrap="square" rtlCol="0">
            <a:spAutoFit/>
          </a:bodyPr>
          <a:lstStyle/>
          <a:p>
            <a:r>
              <a:rPr lang="en-US" dirty="0">
                <a:hlinkClick r:id="rId6"/>
              </a:rPr>
              <a:t>4 minute booktalk by Colby Sharp</a:t>
            </a:r>
            <a:endParaRPr lang="en-US" dirty="0"/>
          </a:p>
        </p:txBody>
      </p:sp>
      <p:pic>
        <p:nvPicPr>
          <p:cNvPr id="3" name="Picture 2">
            <a:extLst>
              <a:ext uri="{FF2B5EF4-FFF2-40B4-BE49-F238E27FC236}">
                <a16:creationId xmlns:a16="http://schemas.microsoft.com/office/drawing/2014/main" id="{60410986-6C94-92A1-9BAE-76FE016A27C4}"/>
              </a:ext>
            </a:extLst>
          </p:cNvPr>
          <p:cNvPicPr>
            <a:picLocks noChangeAspect="1"/>
          </p:cNvPicPr>
          <p:nvPr/>
        </p:nvPicPr>
        <p:blipFill>
          <a:blip r:embed="rId7"/>
          <a:stretch>
            <a:fillRect/>
          </a:stretch>
        </p:blipFill>
        <p:spPr>
          <a:xfrm>
            <a:off x="4817475" y="2940050"/>
            <a:ext cx="977900" cy="977900"/>
          </a:xfrm>
          <a:prstGeom prst="rect">
            <a:avLst/>
          </a:prstGeom>
        </p:spPr>
      </p:pic>
      <p:sp>
        <p:nvSpPr>
          <p:cNvPr id="4" name="TextBox 3">
            <a:extLst>
              <a:ext uri="{FF2B5EF4-FFF2-40B4-BE49-F238E27FC236}">
                <a16:creationId xmlns:a16="http://schemas.microsoft.com/office/drawing/2014/main" id="{878ABC5F-0AC2-0133-BA78-6267A97A8B0B}"/>
              </a:ext>
            </a:extLst>
          </p:cNvPr>
          <p:cNvSpPr txBox="1"/>
          <p:nvPr/>
        </p:nvSpPr>
        <p:spPr>
          <a:xfrm>
            <a:off x="4817475" y="4169664"/>
            <a:ext cx="977900" cy="923330"/>
          </a:xfrm>
          <a:prstGeom prst="rect">
            <a:avLst/>
          </a:prstGeom>
          <a:noFill/>
        </p:spPr>
        <p:txBody>
          <a:bodyPr wrap="square" rtlCol="0">
            <a:spAutoFit/>
          </a:bodyPr>
          <a:lstStyle/>
          <a:p>
            <a:r>
              <a:rPr lang="en-US" dirty="0"/>
              <a:t>ALA Notable Middle</a:t>
            </a:r>
          </a:p>
        </p:txBody>
      </p:sp>
    </p:spTree>
    <p:extLst>
      <p:ext uri="{BB962C8B-B14F-4D97-AF65-F5344CB8AC3E}">
        <p14:creationId xmlns:p14="http://schemas.microsoft.com/office/powerpoint/2010/main" val="3303557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55B01-92D4-317B-875C-08D577C731E3}"/>
              </a:ext>
            </a:extLst>
          </p:cNvPr>
          <p:cNvSpPr>
            <a:spLocks noGrp="1"/>
          </p:cNvSpPr>
          <p:nvPr>
            <p:ph type="title"/>
          </p:nvPr>
        </p:nvSpPr>
        <p:spPr/>
        <p:txBody>
          <a:bodyPr/>
          <a:lstStyle/>
          <a:p>
            <a:r>
              <a:rPr lang="en-US" dirty="0"/>
              <a:t>Teen/Young Adult</a:t>
            </a:r>
          </a:p>
        </p:txBody>
      </p:sp>
      <p:pic>
        <p:nvPicPr>
          <p:cNvPr id="4" name="Picture 3">
            <a:extLst>
              <a:ext uri="{FF2B5EF4-FFF2-40B4-BE49-F238E27FC236}">
                <a16:creationId xmlns:a16="http://schemas.microsoft.com/office/drawing/2014/main" id="{353B889E-6E99-12F6-258B-9151487074D3}"/>
              </a:ext>
            </a:extLst>
          </p:cNvPr>
          <p:cNvPicPr>
            <a:picLocks noChangeAspect="1"/>
          </p:cNvPicPr>
          <p:nvPr/>
        </p:nvPicPr>
        <p:blipFill>
          <a:blip r:embed="rId3"/>
          <a:stretch>
            <a:fillRect/>
          </a:stretch>
        </p:blipFill>
        <p:spPr>
          <a:xfrm>
            <a:off x="6293667" y="845011"/>
            <a:ext cx="3200852" cy="4844275"/>
          </a:xfrm>
          <a:prstGeom prst="rect">
            <a:avLst/>
          </a:prstGeom>
        </p:spPr>
      </p:pic>
      <p:pic>
        <p:nvPicPr>
          <p:cNvPr id="10" name="Picture 9">
            <a:extLst>
              <a:ext uri="{FF2B5EF4-FFF2-40B4-BE49-F238E27FC236}">
                <a16:creationId xmlns:a16="http://schemas.microsoft.com/office/drawing/2014/main" id="{83153046-1C34-3E95-9E2F-D656C1F18C22}"/>
              </a:ext>
            </a:extLst>
          </p:cNvPr>
          <p:cNvPicPr>
            <a:picLocks noChangeAspect="1"/>
          </p:cNvPicPr>
          <p:nvPr/>
        </p:nvPicPr>
        <p:blipFill>
          <a:blip r:embed="rId4"/>
          <a:stretch>
            <a:fillRect/>
          </a:stretch>
        </p:blipFill>
        <p:spPr>
          <a:xfrm>
            <a:off x="1879283" y="1367651"/>
            <a:ext cx="2860812" cy="4161181"/>
          </a:xfrm>
          <a:prstGeom prst="rect">
            <a:avLst/>
          </a:prstGeom>
        </p:spPr>
      </p:pic>
      <p:sp>
        <p:nvSpPr>
          <p:cNvPr id="11" name="TextBox 10">
            <a:extLst>
              <a:ext uri="{FF2B5EF4-FFF2-40B4-BE49-F238E27FC236}">
                <a16:creationId xmlns:a16="http://schemas.microsoft.com/office/drawing/2014/main" id="{1D9F161E-CF79-8520-7226-577BC20FBA4C}"/>
              </a:ext>
            </a:extLst>
          </p:cNvPr>
          <p:cNvSpPr txBox="1"/>
          <p:nvPr/>
        </p:nvSpPr>
        <p:spPr>
          <a:xfrm>
            <a:off x="2011680" y="5852160"/>
            <a:ext cx="2728415" cy="646331"/>
          </a:xfrm>
          <a:prstGeom prst="rect">
            <a:avLst/>
          </a:prstGeom>
          <a:noFill/>
        </p:spPr>
        <p:txBody>
          <a:bodyPr wrap="square" rtlCol="0">
            <a:spAutoFit/>
          </a:bodyPr>
          <a:lstStyle/>
          <a:p>
            <a:r>
              <a:rPr lang="en-US" dirty="0">
                <a:hlinkClick r:id="rId5"/>
              </a:rPr>
              <a:t>Publisher website with author interviews</a:t>
            </a:r>
            <a:endParaRPr lang="en-US" dirty="0"/>
          </a:p>
        </p:txBody>
      </p:sp>
      <p:sp>
        <p:nvSpPr>
          <p:cNvPr id="12" name="TextBox 11">
            <a:extLst>
              <a:ext uri="{FF2B5EF4-FFF2-40B4-BE49-F238E27FC236}">
                <a16:creationId xmlns:a16="http://schemas.microsoft.com/office/drawing/2014/main" id="{AF1A61E2-C53D-2855-AC19-022CD8723144}"/>
              </a:ext>
            </a:extLst>
          </p:cNvPr>
          <p:cNvSpPr txBox="1"/>
          <p:nvPr/>
        </p:nvSpPr>
        <p:spPr>
          <a:xfrm>
            <a:off x="9875520" y="5852160"/>
            <a:ext cx="1859280" cy="923330"/>
          </a:xfrm>
          <a:prstGeom prst="rect">
            <a:avLst/>
          </a:prstGeom>
          <a:noFill/>
        </p:spPr>
        <p:txBody>
          <a:bodyPr wrap="square" rtlCol="0">
            <a:spAutoFit/>
          </a:bodyPr>
          <a:lstStyle/>
          <a:p>
            <a:r>
              <a:rPr lang="en-US" dirty="0">
                <a:hlinkClick r:id="rId6"/>
              </a:rPr>
              <a:t>Teacher's guide from Simon &amp; Schuster</a:t>
            </a:r>
            <a:endParaRPr lang="en-US" dirty="0"/>
          </a:p>
        </p:txBody>
      </p:sp>
      <p:sp>
        <p:nvSpPr>
          <p:cNvPr id="13" name="TextBox 12">
            <a:extLst>
              <a:ext uri="{FF2B5EF4-FFF2-40B4-BE49-F238E27FC236}">
                <a16:creationId xmlns:a16="http://schemas.microsoft.com/office/drawing/2014/main" id="{3FBD7A23-290F-FE53-AD47-5AFC83129992}"/>
              </a:ext>
            </a:extLst>
          </p:cNvPr>
          <p:cNvSpPr txBox="1"/>
          <p:nvPr/>
        </p:nvSpPr>
        <p:spPr>
          <a:xfrm>
            <a:off x="7284720" y="5852160"/>
            <a:ext cx="1889760" cy="640715"/>
          </a:xfrm>
          <a:prstGeom prst="rect">
            <a:avLst/>
          </a:prstGeom>
          <a:noFill/>
        </p:spPr>
        <p:txBody>
          <a:bodyPr wrap="square" rtlCol="0">
            <a:spAutoFit/>
          </a:bodyPr>
          <a:lstStyle/>
          <a:p>
            <a:r>
              <a:rPr lang="en-US" dirty="0">
                <a:hlinkClick r:id="rId7"/>
              </a:rPr>
              <a:t>Publisher page at Simon &amp; Schuster</a:t>
            </a:r>
            <a:endParaRPr lang="en-US" dirty="0"/>
          </a:p>
        </p:txBody>
      </p:sp>
      <p:pic>
        <p:nvPicPr>
          <p:cNvPr id="14" name="Picture 13">
            <a:extLst>
              <a:ext uri="{FF2B5EF4-FFF2-40B4-BE49-F238E27FC236}">
                <a16:creationId xmlns:a16="http://schemas.microsoft.com/office/drawing/2014/main" id="{9B1E6A45-6E08-8885-FAFD-34C330935A9F}"/>
              </a:ext>
            </a:extLst>
          </p:cNvPr>
          <p:cNvPicPr>
            <a:picLocks noChangeAspect="1"/>
          </p:cNvPicPr>
          <p:nvPr/>
        </p:nvPicPr>
        <p:blipFill>
          <a:blip r:embed="rId8"/>
          <a:stretch>
            <a:fillRect/>
          </a:stretch>
        </p:blipFill>
        <p:spPr>
          <a:xfrm>
            <a:off x="9908222" y="2793049"/>
            <a:ext cx="1793876" cy="1793876"/>
          </a:xfrm>
          <a:prstGeom prst="rect">
            <a:avLst/>
          </a:prstGeom>
        </p:spPr>
      </p:pic>
      <p:sp>
        <p:nvSpPr>
          <p:cNvPr id="15" name="TextBox 14">
            <a:extLst>
              <a:ext uri="{FF2B5EF4-FFF2-40B4-BE49-F238E27FC236}">
                <a16:creationId xmlns:a16="http://schemas.microsoft.com/office/drawing/2014/main" id="{884C416A-CFC3-DEFC-F491-CE754D7572F9}"/>
              </a:ext>
            </a:extLst>
          </p:cNvPr>
          <p:cNvSpPr txBox="1"/>
          <p:nvPr/>
        </p:nvSpPr>
        <p:spPr>
          <a:xfrm>
            <a:off x="10058400" y="4709160"/>
            <a:ext cx="2026920" cy="923330"/>
          </a:xfrm>
          <a:prstGeom prst="rect">
            <a:avLst/>
          </a:prstGeom>
          <a:noFill/>
        </p:spPr>
        <p:txBody>
          <a:bodyPr wrap="square" rtlCol="0">
            <a:spAutoFit/>
          </a:bodyPr>
          <a:lstStyle/>
          <a:p>
            <a:r>
              <a:rPr lang="en-US" dirty="0"/>
              <a:t>2022 Boston Globe</a:t>
            </a:r>
          </a:p>
          <a:p>
            <a:r>
              <a:rPr lang="en-US" dirty="0"/>
              <a:t>Horn Book Award Picture Book</a:t>
            </a:r>
          </a:p>
        </p:txBody>
      </p:sp>
      <p:pic>
        <p:nvPicPr>
          <p:cNvPr id="16" name="Picture 15">
            <a:extLst>
              <a:ext uri="{FF2B5EF4-FFF2-40B4-BE49-F238E27FC236}">
                <a16:creationId xmlns:a16="http://schemas.microsoft.com/office/drawing/2014/main" id="{FEA56330-A3E8-1982-F4A1-5AD28872048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28886" y="449222"/>
            <a:ext cx="1573212"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426ED0FB-0D04-1AD0-7130-6134245BCE15}"/>
              </a:ext>
            </a:extLst>
          </p:cNvPr>
          <p:cNvSpPr txBox="1"/>
          <p:nvPr/>
        </p:nvSpPr>
        <p:spPr>
          <a:xfrm>
            <a:off x="10128886" y="2001797"/>
            <a:ext cx="1712594" cy="646331"/>
          </a:xfrm>
          <a:prstGeom prst="rect">
            <a:avLst/>
          </a:prstGeom>
          <a:noFill/>
        </p:spPr>
        <p:txBody>
          <a:bodyPr wrap="square" rtlCol="0">
            <a:spAutoFit/>
          </a:bodyPr>
          <a:lstStyle/>
          <a:p>
            <a:r>
              <a:rPr lang="en-US" dirty="0"/>
              <a:t>2023 Caldecott</a:t>
            </a:r>
          </a:p>
          <a:p>
            <a:r>
              <a:rPr lang="en-US" dirty="0"/>
              <a:t>Honor Book</a:t>
            </a:r>
          </a:p>
        </p:txBody>
      </p:sp>
      <p:pic>
        <p:nvPicPr>
          <p:cNvPr id="3" name="Picture 2">
            <a:extLst>
              <a:ext uri="{FF2B5EF4-FFF2-40B4-BE49-F238E27FC236}">
                <a16:creationId xmlns:a16="http://schemas.microsoft.com/office/drawing/2014/main" id="{B2FAA43E-F9A0-B1ED-D093-C61477132C80}"/>
              </a:ext>
            </a:extLst>
          </p:cNvPr>
          <p:cNvPicPr>
            <a:picLocks noChangeAspect="1"/>
          </p:cNvPicPr>
          <p:nvPr/>
        </p:nvPicPr>
        <p:blipFill>
          <a:blip r:embed="rId10"/>
          <a:stretch>
            <a:fillRect/>
          </a:stretch>
        </p:blipFill>
        <p:spPr>
          <a:xfrm>
            <a:off x="649362" y="2451100"/>
            <a:ext cx="977900" cy="977900"/>
          </a:xfrm>
          <a:prstGeom prst="rect">
            <a:avLst/>
          </a:prstGeom>
        </p:spPr>
      </p:pic>
      <p:sp>
        <p:nvSpPr>
          <p:cNvPr id="5" name="TextBox 4">
            <a:extLst>
              <a:ext uri="{FF2B5EF4-FFF2-40B4-BE49-F238E27FC236}">
                <a16:creationId xmlns:a16="http://schemas.microsoft.com/office/drawing/2014/main" id="{42A68D0F-55DD-7981-7E29-BD3EF1CEC476}"/>
              </a:ext>
            </a:extLst>
          </p:cNvPr>
          <p:cNvSpPr txBox="1"/>
          <p:nvPr/>
        </p:nvSpPr>
        <p:spPr>
          <a:xfrm>
            <a:off x="690405" y="3388320"/>
            <a:ext cx="1188878" cy="923330"/>
          </a:xfrm>
          <a:prstGeom prst="rect">
            <a:avLst/>
          </a:prstGeom>
          <a:noFill/>
        </p:spPr>
        <p:txBody>
          <a:bodyPr wrap="square" rtlCol="0">
            <a:spAutoFit/>
          </a:bodyPr>
          <a:lstStyle/>
          <a:p>
            <a:r>
              <a:rPr lang="en-US" dirty="0"/>
              <a:t>ALA Notable Older</a:t>
            </a:r>
          </a:p>
        </p:txBody>
      </p:sp>
    </p:spTree>
    <p:extLst>
      <p:ext uri="{BB962C8B-B14F-4D97-AF65-F5344CB8AC3E}">
        <p14:creationId xmlns:p14="http://schemas.microsoft.com/office/powerpoint/2010/main" val="3498561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CC38DB2B-232C-3817-6081-3A84BE557872}"/>
              </a:ext>
            </a:extLst>
          </p:cNvPr>
          <p:cNvSpPr>
            <a:spLocks noGrp="1"/>
          </p:cNvSpPr>
          <p:nvPr>
            <p:ph type="title"/>
          </p:nvPr>
        </p:nvSpPr>
        <p:spPr>
          <a:xfrm>
            <a:off x="1981200" y="2505075"/>
            <a:ext cx="8229600" cy="1143000"/>
          </a:xfrm>
        </p:spPr>
        <p:txBody>
          <a:bodyPr>
            <a:normAutofit fontScale="90000"/>
          </a:bodyPr>
          <a:lstStyle/>
          <a:p>
            <a:r>
              <a:rPr lang="en-US" altLang="en-US" dirty="0">
                <a:ea typeface="ＭＳ Ｐゴシック" panose="020B0600070205080204" pitchFamily="34" charset="-128"/>
              </a:rPr>
              <a:t>What follows is 10 CCBA 2023 Junior Book Nominees with links to their  book trailers</a:t>
            </a:r>
          </a:p>
        </p:txBody>
      </p:sp>
      <p:pic>
        <p:nvPicPr>
          <p:cNvPr id="70658" name="Picture 4">
            <a:extLst>
              <a:ext uri="{FF2B5EF4-FFF2-40B4-BE49-F238E27FC236}">
                <a16:creationId xmlns:a16="http://schemas.microsoft.com/office/drawing/2014/main" id="{BEBCBE80-20CD-1F3B-E0C1-46E8E832E7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58923">
            <a:off x="2247900" y="4229100"/>
            <a:ext cx="25654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extBox 2">
            <a:extLst>
              <a:ext uri="{FF2B5EF4-FFF2-40B4-BE49-F238E27FC236}">
                <a16:creationId xmlns:a16="http://schemas.microsoft.com/office/drawing/2014/main" id="{287D24BC-A498-E768-8866-22FB3F51903A}"/>
              </a:ext>
            </a:extLst>
          </p:cNvPr>
          <p:cNvSpPr txBox="1">
            <a:spLocks noChangeArrowheads="1"/>
          </p:cNvSpPr>
          <p:nvPr/>
        </p:nvSpPr>
        <p:spPr bwMode="auto">
          <a:xfrm>
            <a:off x="3676651" y="449264"/>
            <a:ext cx="47085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dirty="0">
              <a:latin typeface="Arial" panose="020B0604020202020204" pitchFamily="34" charset="0"/>
            </a:endParaRPr>
          </a:p>
          <a:p>
            <a:pPr eaLnBrk="1" hangingPunct="1">
              <a:spcBef>
                <a:spcPct val="0"/>
              </a:spcBef>
              <a:buFontTx/>
              <a:buNone/>
            </a:pPr>
            <a:r>
              <a:rPr lang="en-US" altLang="en-US" sz="1800" dirty="0">
                <a:latin typeface="Arial" panose="020B0604020202020204" pitchFamily="34" charset="0"/>
                <a:hlinkClick r:id="rId3"/>
              </a:rPr>
              <a:t>vote at CCIRA.org</a:t>
            </a:r>
            <a:r>
              <a:rPr lang="en-US" altLang="en-US" sz="1800" dirty="0">
                <a:latin typeface="Arial" panose="020B0604020202020204" pitchFamily="34" charset="0"/>
                <a:sym typeface="Wingdings" pitchFamily="2" charset="2"/>
                <a:hlinkClick r:id="rId3"/>
              </a:rPr>
              <a:t>Professional Learning</a:t>
            </a:r>
            <a:r>
              <a:rPr lang="en-US" altLang="en-US" sz="1800" dirty="0">
                <a:latin typeface="Arial" panose="020B0604020202020204" pitchFamily="34" charset="0"/>
                <a:hlinkClick r:id="rId3"/>
              </a:rPr>
              <a:t>--&gt;Colorado Children's Book Award</a:t>
            </a:r>
            <a:endParaRPr lang="en-US" altLang="en-US" sz="1800" dirty="0">
              <a:latin typeface="Arial" panose="020B0604020202020204" pitchFamily="34" charset="0"/>
            </a:endParaRPr>
          </a:p>
        </p:txBody>
      </p:sp>
      <p:sp>
        <p:nvSpPr>
          <p:cNvPr id="72706" name="Rectangle 8">
            <a:extLst>
              <a:ext uri="{FF2B5EF4-FFF2-40B4-BE49-F238E27FC236}">
                <a16:creationId xmlns:a16="http://schemas.microsoft.com/office/drawing/2014/main" id="{A0DE7CC1-7FA3-F686-83C3-516BB27FE14E}"/>
              </a:ext>
            </a:extLst>
          </p:cNvPr>
          <p:cNvSpPr>
            <a:spLocks noChangeArrowheads="1"/>
          </p:cNvSpPr>
          <p:nvPr/>
        </p:nvSpPr>
        <p:spPr bwMode="auto">
          <a:xfrm>
            <a:off x="1957388" y="1490663"/>
            <a:ext cx="8488362"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dirty="0">
                <a:latin typeface="Arial" panose="020B0604020202020204" pitchFamily="34" charset="0"/>
              </a:rPr>
              <a:t>Nominated books must be currently in print and published in the five years preceding the award year.</a:t>
            </a:r>
          </a:p>
          <a:p>
            <a:pPr eaLnBrk="1" hangingPunct="1">
              <a:spcBef>
                <a:spcPct val="0"/>
              </a:spcBef>
              <a:buFontTx/>
              <a:buNone/>
            </a:pPr>
            <a:r>
              <a:rPr lang="en-US" altLang="en-US" sz="1800" dirty="0">
                <a:latin typeface="Arial" panose="020B0604020202020204" pitchFamily="34" charset="0"/>
              </a:rPr>
              <a:t>Only one title per author will be included in each year's ballot.</a:t>
            </a:r>
          </a:p>
          <a:p>
            <a:pPr eaLnBrk="1" hangingPunct="1">
              <a:spcBef>
                <a:spcPct val="0"/>
              </a:spcBef>
              <a:buFontTx/>
              <a:buNone/>
            </a:pPr>
            <a:r>
              <a:rPr lang="en-US" altLang="en-US" sz="1800" dirty="0">
                <a:latin typeface="Arial" panose="020B0604020202020204" pitchFamily="34" charset="0"/>
              </a:rPr>
              <a:t>Last year's WINNING authors are not eligible this year.</a:t>
            </a:r>
          </a:p>
          <a:p>
            <a:pPr eaLnBrk="1" hangingPunct="1">
              <a:spcBef>
                <a:spcPct val="0"/>
              </a:spcBef>
              <a:buFontTx/>
              <a:buNone/>
            </a:pPr>
            <a:r>
              <a:rPr lang="en-US" altLang="en-US" sz="1800" dirty="0">
                <a:latin typeface="Arial" panose="020B0604020202020204" pitchFamily="34" charset="0"/>
              </a:rPr>
              <a:t>Books previously nominated are not eligible for nomination in following years.</a:t>
            </a:r>
          </a:p>
          <a:p>
            <a:pPr eaLnBrk="1" hangingPunct="1">
              <a:spcBef>
                <a:spcPct val="0"/>
              </a:spcBef>
              <a:buFontTx/>
              <a:buNone/>
            </a:pPr>
            <a:r>
              <a:rPr lang="en-US" altLang="en-US" sz="1800" dirty="0">
                <a:latin typeface="Arial" panose="020B0604020202020204" pitchFamily="34" charset="0"/>
              </a:rPr>
              <a:t>A book title nominated by more that one school or library will be considered more heavily for inclusion in the final list.</a:t>
            </a:r>
          </a:p>
          <a:p>
            <a:pPr eaLnBrk="1" hangingPunct="1">
              <a:spcBef>
                <a:spcPct val="0"/>
              </a:spcBef>
              <a:buFontTx/>
              <a:buNone/>
            </a:pPr>
            <a:r>
              <a:rPr lang="en-US" altLang="en-US" sz="1800" dirty="0">
                <a:latin typeface="Arial" panose="020B0604020202020204" pitchFamily="34" charset="0"/>
              </a:rPr>
              <a:t>Books based on movies, television shows, toys, video games, or apps are not eligible for nominations unless the book preceded the movie or production.</a:t>
            </a:r>
          </a:p>
          <a:p>
            <a:pPr eaLnBrk="1" hangingPunct="1">
              <a:spcBef>
                <a:spcPct val="0"/>
              </a:spcBef>
              <a:buFontTx/>
              <a:buNone/>
            </a:pPr>
            <a:r>
              <a:rPr lang="en-US" altLang="en-US" sz="1800" dirty="0">
                <a:latin typeface="Arial" panose="020B0604020202020204" pitchFamily="34" charset="0"/>
              </a:rPr>
              <a:t>The author of a nominated book must be a living author.</a:t>
            </a:r>
          </a:p>
          <a:p>
            <a:pPr eaLnBrk="1" hangingPunct="1">
              <a:spcBef>
                <a:spcPct val="0"/>
              </a:spcBef>
              <a:buFontTx/>
              <a:buNone/>
            </a:pPr>
            <a:r>
              <a:rPr lang="en-US" altLang="en-US" sz="1800" dirty="0">
                <a:latin typeface="Arial" panose="020B0604020202020204" pitchFamily="34" charset="0"/>
              </a:rPr>
              <a:t>Caldecott and Newbery Award books are not eligible. Honor books are eligible.</a:t>
            </a:r>
          </a:p>
          <a:p>
            <a:pPr eaLnBrk="1" hangingPunct="1">
              <a:spcBef>
                <a:spcPct val="0"/>
              </a:spcBef>
              <a:buFontTx/>
              <a:buNone/>
            </a:pPr>
            <a:r>
              <a:rPr lang="en-US" altLang="en-US" sz="1800" dirty="0">
                <a:latin typeface="Arial" panose="020B0604020202020204" pitchFamily="34" charset="0"/>
              </a:rPr>
              <a:t>Once a book in a series has won, all other books in that series by that author will not be eligible for nomination.</a:t>
            </a:r>
          </a:p>
          <a:p>
            <a:pPr eaLnBrk="1" hangingPunct="1">
              <a:spcBef>
                <a:spcPct val="0"/>
              </a:spcBef>
              <a:buFontTx/>
              <a:buNone/>
            </a:pPr>
            <a:r>
              <a:rPr lang="en-US" altLang="en-US" sz="1800" dirty="0">
                <a:latin typeface="Arial" panose="020B0604020202020204" pitchFamily="34" charset="0"/>
              </a:rPr>
              <a:t>Children may vote for one picture book and one junior book provided they have read a minimum of three books in each category.</a:t>
            </a:r>
          </a:p>
          <a:p>
            <a:pPr eaLnBrk="1" hangingPunct="1">
              <a:spcBef>
                <a:spcPct val="0"/>
              </a:spcBef>
              <a:buFontTx/>
              <a:buNone/>
            </a:pPr>
            <a:r>
              <a:rPr lang="en-US" altLang="en-US" sz="1800" dirty="0">
                <a:latin typeface="Arial" panose="020B0604020202020204" pitchFamily="34" charset="0"/>
              </a:rPr>
              <a:t>Submit the top 20 BOOK TITLES NOMINATED by children the CCBA Committee by March 1, 2023.</a:t>
            </a:r>
          </a:p>
          <a:p>
            <a:pPr eaLnBrk="1" hangingPunct="1">
              <a:spcBef>
                <a:spcPct val="0"/>
              </a:spcBef>
              <a:buFontTx/>
              <a:buNone/>
            </a:pPr>
            <a:r>
              <a:rPr lang="en-US" altLang="en-US" sz="1800" dirty="0">
                <a:latin typeface="Arial" panose="020B0604020202020204" pitchFamily="34" charset="0"/>
              </a:rPr>
              <a:t>PLEASE be sure to put the number of students who nominated the book.</a:t>
            </a:r>
          </a:p>
        </p:txBody>
      </p:sp>
      <p:sp>
        <p:nvSpPr>
          <p:cNvPr id="3" name="TextBox 2">
            <a:extLst>
              <a:ext uri="{FF2B5EF4-FFF2-40B4-BE49-F238E27FC236}">
                <a16:creationId xmlns:a16="http://schemas.microsoft.com/office/drawing/2014/main" id="{DD03D2CE-5555-9057-719A-FEF08B4AED27}"/>
              </a:ext>
            </a:extLst>
          </p:cNvPr>
          <p:cNvSpPr txBox="1"/>
          <p:nvPr/>
        </p:nvSpPr>
        <p:spPr>
          <a:xfrm>
            <a:off x="3048000" y="3244334"/>
            <a:ext cx="6096000" cy="369332"/>
          </a:xfrm>
          <a:prstGeom prst="rect">
            <a:avLst/>
          </a:prstGeom>
          <a:noFill/>
        </p:spPr>
        <p:txBody>
          <a:bodyPr wrap="square">
            <a:spAutoFit/>
          </a:bodyPr>
          <a:lstStyle/>
          <a:p>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FD1FD-A98A-1DD5-21F2-84A3CBB1E57D}"/>
              </a:ext>
            </a:extLst>
          </p:cNvPr>
          <p:cNvSpPr>
            <a:spLocks noGrp="1"/>
          </p:cNvSpPr>
          <p:nvPr>
            <p:ph type="title"/>
          </p:nvPr>
        </p:nvSpPr>
        <p:spPr/>
        <p:txBody>
          <a:bodyPr/>
          <a:lstStyle/>
          <a:p>
            <a:r>
              <a:rPr lang="en-US" dirty="0"/>
              <a:t>Books set in Colorado</a:t>
            </a:r>
          </a:p>
        </p:txBody>
      </p:sp>
      <p:pic>
        <p:nvPicPr>
          <p:cNvPr id="4" name="Picture 3">
            <a:extLst>
              <a:ext uri="{FF2B5EF4-FFF2-40B4-BE49-F238E27FC236}">
                <a16:creationId xmlns:a16="http://schemas.microsoft.com/office/drawing/2014/main" id="{8308BE62-255E-C34B-E595-8B5FFB40EF42}"/>
              </a:ext>
            </a:extLst>
          </p:cNvPr>
          <p:cNvPicPr>
            <a:picLocks noChangeAspect="1"/>
          </p:cNvPicPr>
          <p:nvPr/>
        </p:nvPicPr>
        <p:blipFill>
          <a:blip r:embed="rId3"/>
          <a:stretch>
            <a:fillRect/>
          </a:stretch>
        </p:blipFill>
        <p:spPr>
          <a:xfrm>
            <a:off x="2832848" y="1417638"/>
            <a:ext cx="2015210" cy="3051320"/>
          </a:xfrm>
          <a:prstGeom prst="rect">
            <a:avLst/>
          </a:prstGeom>
        </p:spPr>
      </p:pic>
      <p:pic>
        <p:nvPicPr>
          <p:cNvPr id="5" name="Picture 4">
            <a:extLst>
              <a:ext uri="{FF2B5EF4-FFF2-40B4-BE49-F238E27FC236}">
                <a16:creationId xmlns:a16="http://schemas.microsoft.com/office/drawing/2014/main" id="{C75DC268-5ACF-5CC5-A66F-294251A84178}"/>
              </a:ext>
            </a:extLst>
          </p:cNvPr>
          <p:cNvPicPr>
            <a:picLocks noChangeAspect="1"/>
          </p:cNvPicPr>
          <p:nvPr/>
        </p:nvPicPr>
        <p:blipFill>
          <a:blip r:embed="rId4"/>
          <a:stretch>
            <a:fillRect/>
          </a:stretch>
        </p:blipFill>
        <p:spPr>
          <a:xfrm>
            <a:off x="6667706" y="1916961"/>
            <a:ext cx="2015210" cy="3024079"/>
          </a:xfrm>
          <a:prstGeom prst="rect">
            <a:avLst/>
          </a:prstGeom>
        </p:spPr>
      </p:pic>
      <p:sp>
        <p:nvSpPr>
          <p:cNvPr id="6" name="TextBox 5">
            <a:extLst>
              <a:ext uri="{FF2B5EF4-FFF2-40B4-BE49-F238E27FC236}">
                <a16:creationId xmlns:a16="http://schemas.microsoft.com/office/drawing/2014/main" id="{70F53918-CF80-0F48-B6EA-7C71AFE66439}"/>
              </a:ext>
            </a:extLst>
          </p:cNvPr>
          <p:cNvSpPr txBox="1"/>
          <p:nvPr/>
        </p:nvSpPr>
        <p:spPr>
          <a:xfrm>
            <a:off x="2259106" y="4733366"/>
            <a:ext cx="2976282" cy="646331"/>
          </a:xfrm>
          <a:prstGeom prst="rect">
            <a:avLst/>
          </a:prstGeom>
          <a:noFill/>
        </p:spPr>
        <p:txBody>
          <a:bodyPr wrap="square" rtlCol="0">
            <a:spAutoFit/>
          </a:bodyPr>
          <a:lstStyle/>
          <a:p>
            <a:r>
              <a:rPr lang="en-US" dirty="0">
                <a:hlinkClick r:id="rId5"/>
              </a:rPr>
              <a:t>Alone inroduction at Simon &amp; Schuster</a:t>
            </a:r>
            <a:endParaRPr lang="en-US" dirty="0"/>
          </a:p>
        </p:txBody>
      </p:sp>
      <p:sp>
        <p:nvSpPr>
          <p:cNvPr id="3" name="TextBox 2">
            <a:extLst>
              <a:ext uri="{FF2B5EF4-FFF2-40B4-BE49-F238E27FC236}">
                <a16:creationId xmlns:a16="http://schemas.microsoft.com/office/drawing/2014/main" id="{32120CE9-DB93-0DAC-9968-2CCD4EDA8D75}"/>
              </a:ext>
            </a:extLst>
          </p:cNvPr>
          <p:cNvSpPr txBox="1"/>
          <p:nvPr/>
        </p:nvSpPr>
        <p:spPr>
          <a:xfrm>
            <a:off x="7286848" y="5209954"/>
            <a:ext cx="2573079" cy="646331"/>
          </a:xfrm>
          <a:prstGeom prst="rect">
            <a:avLst/>
          </a:prstGeom>
          <a:noFill/>
        </p:spPr>
        <p:txBody>
          <a:bodyPr wrap="square" rtlCol="0">
            <a:spAutoFit/>
          </a:bodyPr>
          <a:lstStyle/>
          <a:p>
            <a:r>
              <a:rPr lang="en-US" dirty="0">
                <a:hlinkClick r:id="rId6"/>
              </a:rPr>
              <a:t>Gordon Korman's Website</a:t>
            </a:r>
            <a:endParaRPr lang="en-US" dirty="0"/>
          </a:p>
        </p:txBody>
      </p:sp>
    </p:spTree>
    <p:extLst>
      <p:ext uri="{BB962C8B-B14F-4D97-AF65-F5344CB8AC3E}">
        <p14:creationId xmlns:p14="http://schemas.microsoft.com/office/powerpoint/2010/main" val="990527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DB858-9181-6B8B-2AD0-9785C8B0324B}"/>
              </a:ext>
            </a:extLst>
          </p:cNvPr>
          <p:cNvSpPr>
            <a:spLocks noGrp="1"/>
          </p:cNvSpPr>
          <p:nvPr>
            <p:ph type="title"/>
          </p:nvPr>
        </p:nvSpPr>
        <p:spPr/>
        <p:txBody>
          <a:bodyPr/>
          <a:lstStyle/>
          <a:p>
            <a:r>
              <a:rPr lang="en-US" dirty="0"/>
              <a:t>Fictionalized Memoir </a:t>
            </a:r>
          </a:p>
        </p:txBody>
      </p:sp>
      <p:pic>
        <p:nvPicPr>
          <p:cNvPr id="5" name="Picture 4">
            <a:extLst>
              <a:ext uri="{FF2B5EF4-FFF2-40B4-BE49-F238E27FC236}">
                <a16:creationId xmlns:a16="http://schemas.microsoft.com/office/drawing/2014/main" id="{AD4BECB2-9AE8-EB4C-E122-865AC882A3EE}"/>
              </a:ext>
            </a:extLst>
          </p:cNvPr>
          <p:cNvPicPr>
            <a:picLocks noChangeAspect="1"/>
          </p:cNvPicPr>
          <p:nvPr/>
        </p:nvPicPr>
        <p:blipFill>
          <a:blip r:embed="rId3"/>
          <a:stretch>
            <a:fillRect/>
          </a:stretch>
        </p:blipFill>
        <p:spPr>
          <a:xfrm>
            <a:off x="7503710" y="1083129"/>
            <a:ext cx="2821177" cy="4279432"/>
          </a:xfrm>
          <a:prstGeom prst="rect">
            <a:avLst/>
          </a:prstGeom>
        </p:spPr>
      </p:pic>
      <p:pic>
        <p:nvPicPr>
          <p:cNvPr id="6" name="Picture 5">
            <a:extLst>
              <a:ext uri="{FF2B5EF4-FFF2-40B4-BE49-F238E27FC236}">
                <a16:creationId xmlns:a16="http://schemas.microsoft.com/office/drawing/2014/main" id="{626DB338-E48D-805A-42DE-C7E32F8A1722}"/>
              </a:ext>
            </a:extLst>
          </p:cNvPr>
          <p:cNvPicPr>
            <a:picLocks noChangeAspect="1"/>
          </p:cNvPicPr>
          <p:nvPr/>
        </p:nvPicPr>
        <p:blipFill>
          <a:blip r:embed="rId4"/>
          <a:stretch>
            <a:fillRect/>
          </a:stretch>
        </p:blipFill>
        <p:spPr>
          <a:xfrm>
            <a:off x="1784162" y="1298723"/>
            <a:ext cx="2821177" cy="4260554"/>
          </a:xfrm>
          <a:prstGeom prst="rect">
            <a:avLst/>
          </a:prstGeom>
        </p:spPr>
      </p:pic>
      <p:sp>
        <p:nvSpPr>
          <p:cNvPr id="3" name="TextBox 2">
            <a:extLst>
              <a:ext uri="{FF2B5EF4-FFF2-40B4-BE49-F238E27FC236}">
                <a16:creationId xmlns:a16="http://schemas.microsoft.com/office/drawing/2014/main" id="{DAC39203-0F39-DF78-4E8B-6A0C1E0D3C81}"/>
              </a:ext>
            </a:extLst>
          </p:cNvPr>
          <p:cNvSpPr txBox="1"/>
          <p:nvPr/>
        </p:nvSpPr>
        <p:spPr>
          <a:xfrm>
            <a:off x="1784162" y="5809129"/>
            <a:ext cx="2821177" cy="369332"/>
          </a:xfrm>
          <a:prstGeom prst="rect">
            <a:avLst/>
          </a:prstGeom>
          <a:noFill/>
        </p:spPr>
        <p:txBody>
          <a:bodyPr wrap="square" rtlCol="0">
            <a:spAutoFit/>
          </a:bodyPr>
          <a:lstStyle/>
          <a:p>
            <a:r>
              <a:rPr lang="en-US" dirty="0">
                <a:hlinkClick r:id="rId5"/>
              </a:rPr>
              <a:t>1 min intro by Rob Harrell</a:t>
            </a:r>
            <a:endParaRPr lang="en-US" dirty="0"/>
          </a:p>
        </p:txBody>
      </p:sp>
      <p:sp>
        <p:nvSpPr>
          <p:cNvPr id="4" name="TextBox 3">
            <a:extLst>
              <a:ext uri="{FF2B5EF4-FFF2-40B4-BE49-F238E27FC236}">
                <a16:creationId xmlns:a16="http://schemas.microsoft.com/office/drawing/2014/main" id="{A44204B8-0E5A-FF60-9E91-228A0E9AA109}"/>
              </a:ext>
            </a:extLst>
          </p:cNvPr>
          <p:cNvSpPr txBox="1"/>
          <p:nvPr/>
        </p:nvSpPr>
        <p:spPr>
          <a:xfrm>
            <a:off x="6358682" y="6178461"/>
            <a:ext cx="3458713" cy="369332"/>
          </a:xfrm>
          <a:prstGeom prst="rect">
            <a:avLst/>
          </a:prstGeom>
          <a:noFill/>
        </p:spPr>
        <p:txBody>
          <a:bodyPr wrap="square" rtlCol="0">
            <a:spAutoFit/>
          </a:bodyPr>
          <a:lstStyle/>
          <a:p>
            <a:r>
              <a:rPr lang="en-US" dirty="0">
                <a:hlinkClick r:id="rId6"/>
              </a:rPr>
              <a:t>4 min. intro by Ernesto Cisneros</a:t>
            </a:r>
            <a:endParaRPr lang="en-US" dirty="0"/>
          </a:p>
        </p:txBody>
      </p:sp>
      <p:sp>
        <p:nvSpPr>
          <p:cNvPr id="7" name="TextBox 6">
            <a:extLst>
              <a:ext uri="{FF2B5EF4-FFF2-40B4-BE49-F238E27FC236}">
                <a16:creationId xmlns:a16="http://schemas.microsoft.com/office/drawing/2014/main" id="{088696D3-EAA5-5E25-90FB-B4EA0DE2F3CA}"/>
              </a:ext>
            </a:extLst>
          </p:cNvPr>
          <p:cNvSpPr txBox="1"/>
          <p:nvPr/>
        </p:nvSpPr>
        <p:spPr>
          <a:xfrm>
            <a:off x="7350642" y="5559277"/>
            <a:ext cx="2860158" cy="369332"/>
          </a:xfrm>
          <a:prstGeom prst="rect">
            <a:avLst/>
          </a:prstGeom>
          <a:noFill/>
        </p:spPr>
        <p:txBody>
          <a:bodyPr wrap="square" rtlCol="0">
            <a:spAutoFit/>
          </a:bodyPr>
          <a:lstStyle/>
          <a:p>
            <a:r>
              <a:rPr lang="en-US" dirty="0">
                <a:hlinkClick r:id="rId7"/>
              </a:rPr>
              <a:t>Trailer at Book Tastings</a:t>
            </a:r>
            <a:endParaRPr lang="en-US" dirty="0"/>
          </a:p>
        </p:txBody>
      </p:sp>
    </p:spTree>
    <p:extLst>
      <p:ext uri="{BB962C8B-B14F-4D97-AF65-F5344CB8AC3E}">
        <p14:creationId xmlns:p14="http://schemas.microsoft.com/office/powerpoint/2010/main" val="192088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3A336-99A2-0488-51CE-0D3C80644F8F}"/>
              </a:ext>
            </a:extLst>
          </p:cNvPr>
          <p:cNvSpPr>
            <a:spLocks noGrp="1"/>
          </p:cNvSpPr>
          <p:nvPr>
            <p:ph type="title"/>
          </p:nvPr>
        </p:nvSpPr>
        <p:spPr/>
        <p:txBody>
          <a:bodyPr/>
          <a:lstStyle/>
          <a:p>
            <a:r>
              <a:rPr lang="en-US" dirty="0"/>
              <a:t>Historical Fiction</a:t>
            </a:r>
          </a:p>
        </p:txBody>
      </p:sp>
      <p:pic>
        <p:nvPicPr>
          <p:cNvPr id="4" name="Picture 3">
            <a:extLst>
              <a:ext uri="{FF2B5EF4-FFF2-40B4-BE49-F238E27FC236}">
                <a16:creationId xmlns:a16="http://schemas.microsoft.com/office/drawing/2014/main" id="{E00F6C4F-1911-C24E-1C31-358CD7D002D6}"/>
              </a:ext>
            </a:extLst>
          </p:cNvPr>
          <p:cNvPicPr>
            <a:picLocks noChangeAspect="1"/>
          </p:cNvPicPr>
          <p:nvPr/>
        </p:nvPicPr>
        <p:blipFill>
          <a:blip r:embed="rId3"/>
          <a:stretch>
            <a:fillRect/>
          </a:stretch>
        </p:blipFill>
        <p:spPr>
          <a:xfrm>
            <a:off x="5647336" y="1682013"/>
            <a:ext cx="2205746" cy="3203042"/>
          </a:xfrm>
          <a:prstGeom prst="rect">
            <a:avLst/>
          </a:prstGeom>
        </p:spPr>
      </p:pic>
      <p:sp>
        <p:nvSpPr>
          <p:cNvPr id="3" name="TextBox 2">
            <a:extLst>
              <a:ext uri="{FF2B5EF4-FFF2-40B4-BE49-F238E27FC236}">
                <a16:creationId xmlns:a16="http://schemas.microsoft.com/office/drawing/2014/main" id="{4A3CE0EC-D2F6-E439-9B06-DF422A8AD945}"/>
              </a:ext>
            </a:extLst>
          </p:cNvPr>
          <p:cNvSpPr txBox="1"/>
          <p:nvPr/>
        </p:nvSpPr>
        <p:spPr>
          <a:xfrm>
            <a:off x="6096000" y="5422606"/>
            <a:ext cx="2743200" cy="646331"/>
          </a:xfrm>
          <a:prstGeom prst="rect">
            <a:avLst/>
          </a:prstGeom>
          <a:noFill/>
        </p:spPr>
        <p:txBody>
          <a:bodyPr wrap="square" rtlCol="0">
            <a:spAutoFit/>
          </a:bodyPr>
          <a:lstStyle/>
          <a:p>
            <a:r>
              <a:rPr lang="en-US" dirty="0">
                <a:hlinkClick r:id="rId4"/>
              </a:rPr>
              <a:t>1 min. book trailer at Scholastic</a:t>
            </a:r>
            <a:endParaRPr lang="en-US" dirty="0"/>
          </a:p>
        </p:txBody>
      </p:sp>
      <p:sp>
        <p:nvSpPr>
          <p:cNvPr id="5" name="TextBox 4">
            <a:extLst>
              <a:ext uri="{FF2B5EF4-FFF2-40B4-BE49-F238E27FC236}">
                <a16:creationId xmlns:a16="http://schemas.microsoft.com/office/drawing/2014/main" id="{F72AA486-FEB6-2260-1561-0BDE9E469121}"/>
              </a:ext>
            </a:extLst>
          </p:cNvPr>
          <p:cNvSpPr txBox="1"/>
          <p:nvPr/>
        </p:nvSpPr>
        <p:spPr>
          <a:xfrm>
            <a:off x="2693581" y="5231220"/>
            <a:ext cx="2020186" cy="646331"/>
          </a:xfrm>
          <a:prstGeom prst="rect">
            <a:avLst/>
          </a:prstGeom>
          <a:noFill/>
        </p:spPr>
        <p:txBody>
          <a:bodyPr wrap="square" rtlCol="0">
            <a:spAutoFit/>
          </a:bodyPr>
          <a:lstStyle/>
          <a:p>
            <a:r>
              <a:rPr lang="en-US" dirty="0">
                <a:hlinkClick r:id="rId5"/>
              </a:rPr>
              <a:t>Andy Marino's website</a:t>
            </a:r>
            <a:endParaRPr lang="en-US" dirty="0"/>
          </a:p>
        </p:txBody>
      </p:sp>
    </p:spTree>
    <p:extLst>
      <p:ext uri="{BB962C8B-B14F-4D97-AF65-F5344CB8AC3E}">
        <p14:creationId xmlns:p14="http://schemas.microsoft.com/office/powerpoint/2010/main" val="3912823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BD8F5-3F0C-A868-BD23-8780EDEB382F}"/>
              </a:ext>
            </a:extLst>
          </p:cNvPr>
          <p:cNvSpPr>
            <a:spLocks noGrp="1"/>
          </p:cNvSpPr>
          <p:nvPr>
            <p:ph type="title"/>
          </p:nvPr>
        </p:nvSpPr>
        <p:spPr/>
        <p:txBody>
          <a:bodyPr/>
          <a:lstStyle/>
          <a:p>
            <a:r>
              <a:rPr lang="en-US" dirty="0"/>
              <a:t>Graphic Books</a:t>
            </a:r>
          </a:p>
        </p:txBody>
      </p:sp>
      <p:pic>
        <p:nvPicPr>
          <p:cNvPr id="4" name="Picture 3">
            <a:extLst>
              <a:ext uri="{FF2B5EF4-FFF2-40B4-BE49-F238E27FC236}">
                <a16:creationId xmlns:a16="http://schemas.microsoft.com/office/drawing/2014/main" id="{58066D09-5E95-9170-063B-82C52CDEE43A}"/>
              </a:ext>
            </a:extLst>
          </p:cNvPr>
          <p:cNvPicPr>
            <a:picLocks noChangeAspect="1"/>
          </p:cNvPicPr>
          <p:nvPr/>
        </p:nvPicPr>
        <p:blipFill>
          <a:blip r:embed="rId3"/>
          <a:stretch>
            <a:fillRect/>
          </a:stretch>
        </p:blipFill>
        <p:spPr>
          <a:xfrm>
            <a:off x="2277036" y="1263275"/>
            <a:ext cx="2570089" cy="3795267"/>
          </a:xfrm>
          <a:prstGeom prst="rect">
            <a:avLst/>
          </a:prstGeom>
        </p:spPr>
      </p:pic>
      <p:pic>
        <p:nvPicPr>
          <p:cNvPr id="5" name="Picture 4">
            <a:extLst>
              <a:ext uri="{FF2B5EF4-FFF2-40B4-BE49-F238E27FC236}">
                <a16:creationId xmlns:a16="http://schemas.microsoft.com/office/drawing/2014/main" id="{35D76156-E2EF-6A24-E3D9-E55BBB6107A3}"/>
              </a:ext>
            </a:extLst>
          </p:cNvPr>
          <p:cNvPicPr>
            <a:picLocks noChangeAspect="1"/>
          </p:cNvPicPr>
          <p:nvPr/>
        </p:nvPicPr>
        <p:blipFill>
          <a:blip r:embed="rId4"/>
          <a:stretch>
            <a:fillRect/>
          </a:stretch>
        </p:blipFill>
        <p:spPr>
          <a:xfrm>
            <a:off x="6781763" y="1751094"/>
            <a:ext cx="2290519" cy="2895836"/>
          </a:xfrm>
          <a:prstGeom prst="rect">
            <a:avLst/>
          </a:prstGeom>
        </p:spPr>
      </p:pic>
      <p:sp>
        <p:nvSpPr>
          <p:cNvPr id="3" name="TextBox 2">
            <a:extLst>
              <a:ext uri="{FF2B5EF4-FFF2-40B4-BE49-F238E27FC236}">
                <a16:creationId xmlns:a16="http://schemas.microsoft.com/office/drawing/2014/main" id="{026C727F-B45A-D55C-D923-38D395D3F858}"/>
              </a:ext>
            </a:extLst>
          </p:cNvPr>
          <p:cNvSpPr txBox="1"/>
          <p:nvPr/>
        </p:nvSpPr>
        <p:spPr>
          <a:xfrm>
            <a:off x="2277035" y="5229941"/>
            <a:ext cx="2883300" cy="646331"/>
          </a:xfrm>
          <a:prstGeom prst="rect">
            <a:avLst/>
          </a:prstGeom>
          <a:noFill/>
        </p:spPr>
        <p:txBody>
          <a:bodyPr wrap="square" rtlCol="0">
            <a:spAutoFit/>
          </a:bodyPr>
          <a:lstStyle/>
          <a:p>
            <a:r>
              <a:rPr lang="en-US" dirty="0">
                <a:hlinkClick r:id="rId5"/>
              </a:rPr>
              <a:t>1 min. trailer at Penguin Middle School</a:t>
            </a:r>
            <a:endParaRPr lang="en-US" dirty="0"/>
          </a:p>
        </p:txBody>
      </p:sp>
      <p:sp>
        <p:nvSpPr>
          <p:cNvPr id="6" name="TextBox 5">
            <a:extLst>
              <a:ext uri="{FF2B5EF4-FFF2-40B4-BE49-F238E27FC236}">
                <a16:creationId xmlns:a16="http://schemas.microsoft.com/office/drawing/2014/main" id="{128A028E-D817-9A3A-C85B-F9352306055B}"/>
              </a:ext>
            </a:extLst>
          </p:cNvPr>
          <p:cNvSpPr txBox="1"/>
          <p:nvPr/>
        </p:nvSpPr>
        <p:spPr>
          <a:xfrm>
            <a:off x="2125190" y="6047178"/>
            <a:ext cx="2721935" cy="646331"/>
          </a:xfrm>
          <a:prstGeom prst="rect">
            <a:avLst/>
          </a:prstGeom>
          <a:noFill/>
        </p:spPr>
        <p:txBody>
          <a:bodyPr wrap="square" rtlCol="0">
            <a:spAutoFit/>
          </a:bodyPr>
          <a:lstStyle/>
          <a:p>
            <a:r>
              <a:rPr lang="en-US" dirty="0">
                <a:hlinkClick r:id="rId6"/>
              </a:rPr>
              <a:t>Penguin Random House teacher's guide </a:t>
            </a:r>
            <a:endParaRPr lang="en-US" dirty="0"/>
          </a:p>
        </p:txBody>
      </p:sp>
      <p:sp>
        <p:nvSpPr>
          <p:cNvPr id="7" name="TextBox 6">
            <a:extLst>
              <a:ext uri="{FF2B5EF4-FFF2-40B4-BE49-F238E27FC236}">
                <a16:creationId xmlns:a16="http://schemas.microsoft.com/office/drawing/2014/main" id="{1161E0B5-9D4D-C53A-5258-D98E109BB734}"/>
              </a:ext>
            </a:extLst>
          </p:cNvPr>
          <p:cNvSpPr txBox="1"/>
          <p:nvPr/>
        </p:nvSpPr>
        <p:spPr>
          <a:xfrm>
            <a:off x="6946605" y="5229940"/>
            <a:ext cx="2296632" cy="369332"/>
          </a:xfrm>
          <a:prstGeom prst="rect">
            <a:avLst/>
          </a:prstGeom>
          <a:noFill/>
        </p:spPr>
        <p:txBody>
          <a:bodyPr wrap="square" rtlCol="0">
            <a:spAutoFit/>
          </a:bodyPr>
          <a:lstStyle/>
          <a:p>
            <a:endParaRPr lang="en-US"/>
          </a:p>
        </p:txBody>
      </p:sp>
      <p:sp>
        <p:nvSpPr>
          <p:cNvPr id="8" name="TextBox 7">
            <a:extLst>
              <a:ext uri="{FF2B5EF4-FFF2-40B4-BE49-F238E27FC236}">
                <a16:creationId xmlns:a16="http://schemas.microsoft.com/office/drawing/2014/main" id="{9E18AC65-C47E-8D4D-927D-00D990BF0188}"/>
              </a:ext>
            </a:extLst>
          </p:cNvPr>
          <p:cNvSpPr txBox="1"/>
          <p:nvPr/>
        </p:nvSpPr>
        <p:spPr>
          <a:xfrm>
            <a:off x="7690884" y="5058542"/>
            <a:ext cx="2519916" cy="646331"/>
          </a:xfrm>
          <a:prstGeom prst="rect">
            <a:avLst/>
          </a:prstGeom>
          <a:noFill/>
        </p:spPr>
        <p:txBody>
          <a:bodyPr wrap="square" rtlCol="0">
            <a:spAutoFit/>
          </a:bodyPr>
          <a:lstStyle/>
          <a:p>
            <a:r>
              <a:rPr lang="en-US" dirty="0">
                <a:hlinkClick r:id="rId7"/>
              </a:rPr>
              <a:t>20 min. read aloud by Reading Allowed Teacher</a:t>
            </a:r>
            <a:endParaRPr lang="en-US" dirty="0"/>
          </a:p>
        </p:txBody>
      </p:sp>
      <p:sp>
        <p:nvSpPr>
          <p:cNvPr id="9" name="TextBox 8">
            <a:extLst>
              <a:ext uri="{FF2B5EF4-FFF2-40B4-BE49-F238E27FC236}">
                <a16:creationId xmlns:a16="http://schemas.microsoft.com/office/drawing/2014/main" id="{C49C0DA6-4082-58B2-EE8D-47329F0F7642}"/>
              </a:ext>
            </a:extLst>
          </p:cNvPr>
          <p:cNvSpPr txBox="1"/>
          <p:nvPr/>
        </p:nvSpPr>
        <p:spPr>
          <a:xfrm>
            <a:off x="7026350" y="5908678"/>
            <a:ext cx="2700669" cy="646331"/>
          </a:xfrm>
          <a:prstGeom prst="rect">
            <a:avLst/>
          </a:prstGeom>
          <a:noFill/>
        </p:spPr>
        <p:txBody>
          <a:bodyPr wrap="square" rtlCol="0">
            <a:spAutoFit/>
          </a:bodyPr>
          <a:lstStyle/>
          <a:p>
            <a:r>
              <a:rPr lang="en-US" dirty="0"/>
              <a:t>Link to a </a:t>
            </a:r>
            <a:r>
              <a:rPr lang="en-US" dirty="0" err="1"/>
              <a:t>pdfread</a:t>
            </a:r>
            <a:r>
              <a:rPr lang="en-US" dirty="0"/>
              <a:t> of book is  in notes full 198 pages</a:t>
            </a:r>
          </a:p>
        </p:txBody>
      </p:sp>
    </p:spTree>
    <p:extLst>
      <p:ext uri="{BB962C8B-B14F-4D97-AF65-F5344CB8AC3E}">
        <p14:creationId xmlns:p14="http://schemas.microsoft.com/office/powerpoint/2010/main" val="2389541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73246185-DC0A-4DC6-D25B-6303A332C198}"/>
              </a:ext>
            </a:extLst>
          </p:cNvPr>
          <p:cNvSpPr>
            <a:spLocks noGrp="1"/>
          </p:cNvSpPr>
          <p:nvPr>
            <p:ph type="title"/>
          </p:nvPr>
        </p:nvSpPr>
        <p:spPr/>
        <p:txBody>
          <a:bodyPr/>
          <a:lstStyle/>
          <a:p>
            <a:r>
              <a:rPr lang="en-US" altLang="en-US" dirty="0">
                <a:ea typeface="ＭＳ Ｐゴシック" panose="020B0600070205080204" pitchFamily="34" charset="-128"/>
              </a:rPr>
              <a:t>Beginning Readers</a:t>
            </a:r>
          </a:p>
        </p:txBody>
      </p:sp>
      <p:pic>
        <p:nvPicPr>
          <p:cNvPr id="2" name="Picture 1">
            <a:extLst>
              <a:ext uri="{FF2B5EF4-FFF2-40B4-BE49-F238E27FC236}">
                <a16:creationId xmlns:a16="http://schemas.microsoft.com/office/drawing/2014/main" id="{F7A5A5B1-1EF0-C491-C6F2-2369229D1D7A}"/>
              </a:ext>
            </a:extLst>
          </p:cNvPr>
          <p:cNvPicPr>
            <a:picLocks noChangeAspect="1"/>
          </p:cNvPicPr>
          <p:nvPr/>
        </p:nvPicPr>
        <p:blipFill>
          <a:blip r:embed="rId3"/>
          <a:stretch>
            <a:fillRect/>
          </a:stretch>
        </p:blipFill>
        <p:spPr>
          <a:xfrm>
            <a:off x="1218934" y="1498487"/>
            <a:ext cx="2283115" cy="3433256"/>
          </a:xfrm>
          <a:prstGeom prst="rect">
            <a:avLst/>
          </a:prstGeom>
        </p:spPr>
      </p:pic>
      <p:sp>
        <p:nvSpPr>
          <p:cNvPr id="3" name="TextBox 2">
            <a:extLst>
              <a:ext uri="{FF2B5EF4-FFF2-40B4-BE49-F238E27FC236}">
                <a16:creationId xmlns:a16="http://schemas.microsoft.com/office/drawing/2014/main" id="{803DC1F3-50E5-597E-3116-4A3134CE9CC1}"/>
              </a:ext>
            </a:extLst>
          </p:cNvPr>
          <p:cNvSpPr txBox="1"/>
          <p:nvPr/>
        </p:nvSpPr>
        <p:spPr>
          <a:xfrm>
            <a:off x="2709418" y="5138929"/>
            <a:ext cx="2033270" cy="646331"/>
          </a:xfrm>
          <a:prstGeom prst="rect">
            <a:avLst/>
          </a:prstGeom>
          <a:noFill/>
        </p:spPr>
        <p:txBody>
          <a:bodyPr wrap="square" rtlCol="0">
            <a:spAutoFit/>
          </a:bodyPr>
          <a:lstStyle/>
          <a:p>
            <a:r>
              <a:rPr lang="en-US" dirty="0">
                <a:hlinkClick r:id="rId4"/>
              </a:rPr>
              <a:t>Harper Collins page with acctivity page</a:t>
            </a:r>
            <a:endParaRPr lang="en-US" dirty="0"/>
          </a:p>
        </p:txBody>
      </p:sp>
      <p:pic>
        <p:nvPicPr>
          <p:cNvPr id="5" name="Picture 4">
            <a:extLst>
              <a:ext uri="{FF2B5EF4-FFF2-40B4-BE49-F238E27FC236}">
                <a16:creationId xmlns:a16="http://schemas.microsoft.com/office/drawing/2014/main" id="{4C295CB6-1E8B-9A0A-B3E2-7A26445527F5}"/>
              </a:ext>
            </a:extLst>
          </p:cNvPr>
          <p:cNvPicPr>
            <a:picLocks noChangeAspect="1"/>
          </p:cNvPicPr>
          <p:nvPr/>
        </p:nvPicPr>
        <p:blipFill>
          <a:blip r:embed="rId5"/>
          <a:stretch>
            <a:fillRect/>
          </a:stretch>
        </p:blipFill>
        <p:spPr>
          <a:xfrm>
            <a:off x="6596155" y="560139"/>
            <a:ext cx="2602435" cy="3913436"/>
          </a:xfrm>
          <a:prstGeom prst="rect">
            <a:avLst/>
          </a:prstGeom>
        </p:spPr>
      </p:pic>
      <p:sp>
        <p:nvSpPr>
          <p:cNvPr id="6" name="TextBox 5">
            <a:extLst>
              <a:ext uri="{FF2B5EF4-FFF2-40B4-BE49-F238E27FC236}">
                <a16:creationId xmlns:a16="http://schemas.microsoft.com/office/drawing/2014/main" id="{D714A619-2B62-0396-29D4-CEB76E2F1A24}"/>
              </a:ext>
            </a:extLst>
          </p:cNvPr>
          <p:cNvSpPr txBox="1"/>
          <p:nvPr/>
        </p:nvSpPr>
        <p:spPr>
          <a:xfrm>
            <a:off x="7124431" y="4989512"/>
            <a:ext cx="1429766" cy="923330"/>
          </a:xfrm>
          <a:prstGeom prst="rect">
            <a:avLst/>
          </a:prstGeom>
          <a:noFill/>
        </p:spPr>
        <p:txBody>
          <a:bodyPr wrap="square" rtlCol="0">
            <a:spAutoFit/>
          </a:bodyPr>
          <a:lstStyle/>
          <a:p>
            <a:r>
              <a:rPr lang="en-US" dirty="0">
                <a:hlinkClick r:id="rId6"/>
              </a:rPr>
              <a:t>Sergio Ruzzier Website</a:t>
            </a:r>
            <a:endParaRPr lang="en-US" dirty="0"/>
          </a:p>
        </p:txBody>
      </p:sp>
      <p:sp>
        <p:nvSpPr>
          <p:cNvPr id="7" name="TextBox 6">
            <a:extLst>
              <a:ext uri="{FF2B5EF4-FFF2-40B4-BE49-F238E27FC236}">
                <a16:creationId xmlns:a16="http://schemas.microsoft.com/office/drawing/2014/main" id="{644EE2FC-FD62-1161-B56A-7FF2C73EBB38}"/>
              </a:ext>
            </a:extLst>
          </p:cNvPr>
          <p:cNvSpPr txBox="1"/>
          <p:nvPr/>
        </p:nvSpPr>
        <p:spPr>
          <a:xfrm>
            <a:off x="2328672" y="6199632"/>
            <a:ext cx="2922778" cy="369332"/>
          </a:xfrm>
          <a:prstGeom prst="rect">
            <a:avLst/>
          </a:prstGeom>
          <a:noFill/>
        </p:spPr>
        <p:txBody>
          <a:bodyPr wrap="square" rtlCol="0">
            <a:spAutoFit/>
          </a:bodyPr>
          <a:lstStyle/>
          <a:p>
            <a:r>
              <a:rPr lang="en-US" dirty="0">
                <a:hlinkClick r:id="rId7"/>
              </a:rPr>
              <a:t>5 min. author read aloud</a:t>
            </a:r>
            <a:endParaRPr lang="en-US" dirty="0"/>
          </a:p>
        </p:txBody>
      </p:sp>
      <p:pic>
        <p:nvPicPr>
          <p:cNvPr id="8" name="Picture 7">
            <a:extLst>
              <a:ext uri="{FF2B5EF4-FFF2-40B4-BE49-F238E27FC236}">
                <a16:creationId xmlns:a16="http://schemas.microsoft.com/office/drawing/2014/main" id="{28ABCDC8-F5AE-9CB1-FB95-08362C97A634}"/>
              </a:ext>
            </a:extLst>
          </p:cNvPr>
          <p:cNvPicPr>
            <a:picLocks noChangeAspect="1"/>
          </p:cNvPicPr>
          <p:nvPr/>
        </p:nvPicPr>
        <p:blipFill>
          <a:blip r:embed="rId8"/>
          <a:stretch>
            <a:fillRect/>
          </a:stretch>
        </p:blipFill>
        <p:spPr>
          <a:xfrm>
            <a:off x="3943196" y="2958577"/>
            <a:ext cx="1263818" cy="1263818"/>
          </a:xfrm>
          <a:prstGeom prst="rect">
            <a:avLst/>
          </a:prstGeom>
        </p:spPr>
      </p:pic>
      <p:pic>
        <p:nvPicPr>
          <p:cNvPr id="9" name="Picture 8">
            <a:extLst>
              <a:ext uri="{FF2B5EF4-FFF2-40B4-BE49-F238E27FC236}">
                <a16:creationId xmlns:a16="http://schemas.microsoft.com/office/drawing/2014/main" id="{D9E027FF-7290-77B9-20E1-11BC68A0F8DF}"/>
              </a:ext>
            </a:extLst>
          </p:cNvPr>
          <p:cNvPicPr>
            <a:picLocks noChangeAspect="1"/>
          </p:cNvPicPr>
          <p:nvPr/>
        </p:nvPicPr>
        <p:blipFill>
          <a:blip r:embed="rId8"/>
          <a:stretch>
            <a:fillRect/>
          </a:stretch>
        </p:blipFill>
        <p:spPr>
          <a:xfrm>
            <a:off x="9472814" y="2797091"/>
            <a:ext cx="1263818" cy="1263818"/>
          </a:xfrm>
          <a:prstGeom prst="rect">
            <a:avLst/>
          </a:prstGeom>
        </p:spPr>
      </p:pic>
      <p:pic>
        <p:nvPicPr>
          <p:cNvPr id="12" name="Picture 11">
            <a:extLst>
              <a:ext uri="{FF2B5EF4-FFF2-40B4-BE49-F238E27FC236}">
                <a16:creationId xmlns:a16="http://schemas.microsoft.com/office/drawing/2014/main" id="{2B4C8B64-FEF5-2A9D-61A4-DAC11BB7A11B}"/>
              </a:ext>
            </a:extLst>
          </p:cNvPr>
          <p:cNvPicPr>
            <a:picLocks noChangeAspect="1"/>
          </p:cNvPicPr>
          <p:nvPr/>
        </p:nvPicPr>
        <p:blipFill>
          <a:blip r:embed="rId9"/>
          <a:stretch>
            <a:fillRect/>
          </a:stretch>
        </p:blipFill>
        <p:spPr>
          <a:xfrm>
            <a:off x="4071202" y="1777251"/>
            <a:ext cx="977900" cy="977900"/>
          </a:xfrm>
          <a:prstGeom prst="rect">
            <a:avLst/>
          </a:prstGeom>
        </p:spPr>
      </p:pic>
      <p:pic>
        <p:nvPicPr>
          <p:cNvPr id="14" name="Picture 13">
            <a:extLst>
              <a:ext uri="{FF2B5EF4-FFF2-40B4-BE49-F238E27FC236}">
                <a16:creationId xmlns:a16="http://schemas.microsoft.com/office/drawing/2014/main" id="{349440EE-9611-A7CF-9FD3-8621A5BF3860}"/>
              </a:ext>
            </a:extLst>
          </p:cNvPr>
          <p:cNvPicPr>
            <a:picLocks noChangeAspect="1"/>
          </p:cNvPicPr>
          <p:nvPr/>
        </p:nvPicPr>
        <p:blipFill>
          <a:blip r:embed="rId9"/>
          <a:stretch>
            <a:fillRect/>
          </a:stretch>
        </p:blipFill>
        <p:spPr>
          <a:xfrm>
            <a:off x="9841390" y="1346732"/>
            <a:ext cx="977900" cy="9779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0A1DD-6C24-51FD-59DD-B6A7FEEAB748}"/>
              </a:ext>
            </a:extLst>
          </p:cNvPr>
          <p:cNvSpPr>
            <a:spLocks noGrp="1"/>
          </p:cNvSpPr>
          <p:nvPr>
            <p:ph type="title"/>
          </p:nvPr>
        </p:nvSpPr>
        <p:spPr/>
        <p:txBody>
          <a:bodyPr/>
          <a:lstStyle/>
          <a:p>
            <a:r>
              <a:rPr lang="en-US" dirty="0"/>
              <a:t>Ghost Story</a:t>
            </a:r>
          </a:p>
        </p:txBody>
      </p:sp>
      <p:pic>
        <p:nvPicPr>
          <p:cNvPr id="4" name="Picture 3">
            <a:extLst>
              <a:ext uri="{FF2B5EF4-FFF2-40B4-BE49-F238E27FC236}">
                <a16:creationId xmlns:a16="http://schemas.microsoft.com/office/drawing/2014/main" id="{EFF7C573-11F3-601A-78E0-23D36D8C7E23}"/>
              </a:ext>
            </a:extLst>
          </p:cNvPr>
          <p:cNvPicPr>
            <a:picLocks noChangeAspect="1"/>
          </p:cNvPicPr>
          <p:nvPr/>
        </p:nvPicPr>
        <p:blipFill>
          <a:blip r:embed="rId3"/>
          <a:stretch>
            <a:fillRect/>
          </a:stretch>
        </p:blipFill>
        <p:spPr>
          <a:xfrm>
            <a:off x="5899598" y="1416584"/>
            <a:ext cx="2563084" cy="3854384"/>
          </a:xfrm>
          <a:prstGeom prst="rect">
            <a:avLst/>
          </a:prstGeom>
        </p:spPr>
      </p:pic>
      <p:sp>
        <p:nvSpPr>
          <p:cNvPr id="3" name="TextBox 2">
            <a:extLst>
              <a:ext uri="{FF2B5EF4-FFF2-40B4-BE49-F238E27FC236}">
                <a16:creationId xmlns:a16="http://schemas.microsoft.com/office/drawing/2014/main" id="{5B1D20E1-141E-D8FD-D44D-8499DF6D1479}"/>
              </a:ext>
            </a:extLst>
          </p:cNvPr>
          <p:cNvSpPr txBox="1"/>
          <p:nvPr/>
        </p:nvSpPr>
        <p:spPr>
          <a:xfrm>
            <a:off x="6096001" y="5784113"/>
            <a:ext cx="3338623" cy="646331"/>
          </a:xfrm>
          <a:prstGeom prst="rect">
            <a:avLst/>
          </a:prstGeom>
          <a:noFill/>
        </p:spPr>
        <p:txBody>
          <a:bodyPr wrap="square" rtlCol="0">
            <a:spAutoFit/>
          </a:bodyPr>
          <a:lstStyle/>
          <a:p>
            <a:r>
              <a:rPr lang="en-US" dirty="0">
                <a:hlinkClick r:id="rId4"/>
              </a:rPr>
              <a:t>Scholastic Bookfairs Preview 1 min.</a:t>
            </a:r>
            <a:endParaRPr lang="en-US" dirty="0"/>
          </a:p>
        </p:txBody>
      </p:sp>
      <p:sp>
        <p:nvSpPr>
          <p:cNvPr id="5" name="TextBox 4">
            <a:extLst>
              <a:ext uri="{FF2B5EF4-FFF2-40B4-BE49-F238E27FC236}">
                <a16:creationId xmlns:a16="http://schemas.microsoft.com/office/drawing/2014/main" id="{882A0339-F245-80CE-7B00-59A43B850112}"/>
              </a:ext>
            </a:extLst>
          </p:cNvPr>
          <p:cNvSpPr txBox="1"/>
          <p:nvPr/>
        </p:nvSpPr>
        <p:spPr>
          <a:xfrm>
            <a:off x="2863702" y="5784113"/>
            <a:ext cx="2551814" cy="646331"/>
          </a:xfrm>
          <a:prstGeom prst="rect">
            <a:avLst/>
          </a:prstGeom>
          <a:noFill/>
        </p:spPr>
        <p:txBody>
          <a:bodyPr wrap="square" rtlCol="0">
            <a:spAutoFit/>
          </a:bodyPr>
          <a:lstStyle/>
          <a:p>
            <a:r>
              <a:rPr lang="en-US" dirty="0">
                <a:hlinkClick r:id="rId5"/>
              </a:rPr>
              <a:t>Second 1 min. Scholastic Bookfair Trailer</a:t>
            </a:r>
            <a:endParaRPr lang="en-US" dirty="0"/>
          </a:p>
        </p:txBody>
      </p:sp>
    </p:spTree>
    <p:extLst>
      <p:ext uri="{BB962C8B-B14F-4D97-AF65-F5344CB8AC3E}">
        <p14:creationId xmlns:p14="http://schemas.microsoft.com/office/powerpoint/2010/main" val="1479808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CA83C-64D4-6FC6-BBAF-BB1A80FB7AE7}"/>
              </a:ext>
            </a:extLst>
          </p:cNvPr>
          <p:cNvSpPr>
            <a:spLocks noGrp="1"/>
          </p:cNvSpPr>
          <p:nvPr>
            <p:ph type="title"/>
          </p:nvPr>
        </p:nvSpPr>
        <p:spPr/>
        <p:txBody>
          <a:bodyPr/>
          <a:lstStyle/>
          <a:p>
            <a:r>
              <a:rPr lang="en-US" dirty="0"/>
              <a:t>Humor</a:t>
            </a:r>
          </a:p>
        </p:txBody>
      </p:sp>
      <p:pic>
        <p:nvPicPr>
          <p:cNvPr id="4" name="Picture 3">
            <a:extLst>
              <a:ext uri="{FF2B5EF4-FFF2-40B4-BE49-F238E27FC236}">
                <a16:creationId xmlns:a16="http://schemas.microsoft.com/office/drawing/2014/main" id="{B2C9811B-0115-3BE7-980C-D1872577D737}"/>
              </a:ext>
            </a:extLst>
          </p:cNvPr>
          <p:cNvPicPr>
            <a:picLocks noChangeAspect="1"/>
          </p:cNvPicPr>
          <p:nvPr/>
        </p:nvPicPr>
        <p:blipFill>
          <a:blip r:embed="rId3"/>
          <a:stretch>
            <a:fillRect/>
          </a:stretch>
        </p:blipFill>
        <p:spPr>
          <a:xfrm>
            <a:off x="2904564" y="1632961"/>
            <a:ext cx="2832848" cy="4266759"/>
          </a:xfrm>
          <a:prstGeom prst="rect">
            <a:avLst/>
          </a:prstGeom>
        </p:spPr>
      </p:pic>
      <p:sp>
        <p:nvSpPr>
          <p:cNvPr id="5" name="TextBox 4">
            <a:extLst>
              <a:ext uri="{FF2B5EF4-FFF2-40B4-BE49-F238E27FC236}">
                <a16:creationId xmlns:a16="http://schemas.microsoft.com/office/drawing/2014/main" id="{C54AD1A8-D159-263E-B708-87F8DE8AF392}"/>
              </a:ext>
            </a:extLst>
          </p:cNvPr>
          <p:cNvSpPr txBox="1"/>
          <p:nvPr/>
        </p:nvSpPr>
        <p:spPr>
          <a:xfrm>
            <a:off x="6669742" y="4751295"/>
            <a:ext cx="2653553" cy="646331"/>
          </a:xfrm>
          <a:prstGeom prst="rect">
            <a:avLst/>
          </a:prstGeom>
          <a:noFill/>
        </p:spPr>
        <p:txBody>
          <a:bodyPr wrap="square" rtlCol="0">
            <a:spAutoFit/>
          </a:bodyPr>
          <a:lstStyle/>
          <a:p>
            <a:r>
              <a:rPr lang="en-US" dirty="0">
                <a:hlinkClick r:id="rId4"/>
              </a:rPr>
              <a:t>30 second trailer Scholastic Bookfairs</a:t>
            </a:r>
            <a:endParaRPr lang="en-US" dirty="0"/>
          </a:p>
        </p:txBody>
      </p:sp>
      <p:sp>
        <p:nvSpPr>
          <p:cNvPr id="6" name="TextBox 5">
            <a:extLst>
              <a:ext uri="{FF2B5EF4-FFF2-40B4-BE49-F238E27FC236}">
                <a16:creationId xmlns:a16="http://schemas.microsoft.com/office/drawing/2014/main" id="{053C7B11-1158-BE43-2551-2B27280753D7}"/>
              </a:ext>
            </a:extLst>
          </p:cNvPr>
          <p:cNvSpPr txBox="1"/>
          <p:nvPr/>
        </p:nvSpPr>
        <p:spPr>
          <a:xfrm>
            <a:off x="6669742" y="3836894"/>
            <a:ext cx="3137647" cy="369332"/>
          </a:xfrm>
          <a:prstGeom prst="rect">
            <a:avLst/>
          </a:prstGeom>
          <a:noFill/>
        </p:spPr>
        <p:txBody>
          <a:bodyPr wrap="square" rtlCol="0">
            <a:spAutoFit/>
          </a:bodyPr>
          <a:lstStyle/>
          <a:p>
            <a:r>
              <a:rPr lang="en-US" dirty="0">
                <a:hlinkClick r:id="rId5"/>
              </a:rPr>
              <a:t>1 min. intro by Jason Reynolds</a:t>
            </a:r>
            <a:endParaRPr lang="en-US" dirty="0"/>
          </a:p>
        </p:txBody>
      </p:sp>
    </p:spTree>
    <p:extLst>
      <p:ext uri="{BB962C8B-B14F-4D97-AF65-F5344CB8AC3E}">
        <p14:creationId xmlns:p14="http://schemas.microsoft.com/office/powerpoint/2010/main" val="6925286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C4377-642A-5247-0826-C79AE6E364AB}"/>
              </a:ext>
            </a:extLst>
          </p:cNvPr>
          <p:cNvSpPr>
            <a:spLocks noGrp="1"/>
          </p:cNvSpPr>
          <p:nvPr>
            <p:ph type="title"/>
          </p:nvPr>
        </p:nvSpPr>
        <p:spPr/>
        <p:txBody>
          <a:bodyPr/>
          <a:lstStyle/>
          <a:p>
            <a:pPr algn="ctr"/>
            <a:r>
              <a:rPr lang="en-US" dirty="0"/>
              <a:t>Adventure</a:t>
            </a:r>
          </a:p>
        </p:txBody>
      </p:sp>
      <p:pic>
        <p:nvPicPr>
          <p:cNvPr id="4" name="Picture 3">
            <a:extLst>
              <a:ext uri="{FF2B5EF4-FFF2-40B4-BE49-F238E27FC236}">
                <a16:creationId xmlns:a16="http://schemas.microsoft.com/office/drawing/2014/main" id="{5D3C66FC-B478-50D9-2FE7-A4805E002461}"/>
              </a:ext>
            </a:extLst>
          </p:cNvPr>
          <p:cNvPicPr>
            <a:picLocks noChangeAspect="1"/>
          </p:cNvPicPr>
          <p:nvPr/>
        </p:nvPicPr>
        <p:blipFill>
          <a:blip r:embed="rId3"/>
          <a:stretch>
            <a:fillRect/>
          </a:stretch>
        </p:blipFill>
        <p:spPr>
          <a:xfrm>
            <a:off x="2416736" y="1924050"/>
            <a:ext cx="2701069" cy="4172383"/>
          </a:xfrm>
          <a:prstGeom prst="rect">
            <a:avLst/>
          </a:prstGeom>
        </p:spPr>
      </p:pic>
      <p:sp>
        <p:nvSpPr>
          <p:cNvPr id="5" name="TextBox 4">
            <a:extLst>
              <a:ext uri="{FF2B5EF4-FFF2-40B4-BE49-F238E27FC236}">
                <a16:creationId xmlns:a16="http://schemas.microsoft.com/office/drawing/2014/main" id="{44E8E563-9D89-85C8-C2E1-4E7AE5E4B7F8}"/>
              </a:ext>
            </a:extLst>
          </p:cNvPr>
          <p:cNvSpPr txBox="1"/>
          <p:nvPr/>
        </p:nvSpPr>
        <p:spPr>
          <a:xfrm>
            <a:off x="6266122" y="4997303"/>
            <a:ext cx="3636335" cy="646331"/>
          </a:xfrm>
          <a:prstGeom prst="rect">
            <a:avLst/>
          </a:prstGeom>
          <a:noFill/>
        </p:spPr>
        <p:txBody>
          <a:bodyPr wrap="square" rtlCol="0">
            <a:spAutoFit/>
          </a:bodyPr>
          <a:lstStyle/>
          <a:p>
            <a:r>
              <a:rPr lang="en-US" dirty="0">
                <a:hlinkClick r:id="rId4"/>
              </a:rPr>
              <a:t>Macmillan with links to trailers and guides</a:t>
            </a:r>
            <a:endParaRPr lang="en-US" dirty="0"/>
          </a:p>
        </p:txBody>
      </p:sp>
    </p:spTree>
    <p:extLst>
      <p:ext uri="{BB962C8B-B14F-4D97-AF65-F5344CB8AC3E}">
        <p14:creationId xmlns:p14="http://schemas.microsoft.com/office/powerpoint/2010/main" val="3531805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2D082-739B-6E41-B777-C5AC71C1D8C2}"/>
              </a:ext>
            </a:extLst>
          </p:cNvPr>
          <p:cNvSpPr>
            <a:spLocks noGrp="1"/>
          </p:cNvSpPr>
          <p:nvPr>
            <p:ph type="title"/>
          </p:nvPr>
        </p:nvSpPr>
        <p:spPr>
          <a:xfrm>
            <a:off x="838200" y="900384"/>
            <a:ext cx="4392168" cy="5280960"/>
          </a:xfrm>
        </p:spPr>
        <p:txBody>
          <a:bodyPr>
            <a:normAutofit/>
          </a:bodyPr>
          <a:lstStyle/>
          <a:p>
            <a:r>
              <a:rPr lang="en-US" dirty="0"/>
              <a:t>Likes and Loves:  2023</a:t>
            </a:r>
            <a:br>
              <a:rPr lang="en-US" dirty="0"/>
            </a:br>
            <a:r>
              <a:rPr lang="en-US" dirty="0"/>
              <a:t>Marcie Haloin Session # 159</a:t>
            </a:r>
            <a:br>
              <a:rPr lang="en-US" dirty="0"/>
            </a:br>
            <a:r>
              <a:rPr lang="en-US" dirty="0"/>
              <a:t>Thursday,  Feb. 9, 2023 1:30-2:30</a:t>
            </a:r>
          </a:p>
        </p:txBody>
      </p:sp>
      <p:pic>
        <p:nvPicPr>
          <p:cNvPr id="3" name="Picture 2">
            <a:extLst>
              <a:ext uri="{FF2B5EF4-FFF2-40B4-BE49-F238E27FC236}">
                <a16:creationId xmlns:a16="http://schemas.microsoft.com/office/drawing/2014/main" id="{4E8AE855-346A-E110-469F-557D163F8644}"/>
              </a:ext>
            </a:extLst>
          </p:cNvPr>
          <p:cNvPicPr>
            <a:picLocks noChangeAspect="1"/>
          </p:cNvPicPr>
          <p:nvPr/>
        </p:nvPicPr>
        <p:blipFill>
          <a:blip r:embed="rId3"/>
          <a:stretch>
            <a:fillRect/>
          </a:stretch>
        </p:blipFill>
        <p:spPr>
          <a:xfrm>
            <a:off x="6153912" y="659781"/>
            <a:ext cx="6038088" cy="6038088"/>
          </a:xfrm>
          <a:prstGeom prst="rect">
            <a:avLst/>
          </a:prstGeom>
        </p:spPr>
      </p:pic>
      <p:sp>
        <p:nvSpPr>
          <p:cNvPr id="5" name="TextBox 4">
            <a:extLst>
              <a:ext uri="{FF2B5EF4-FFF2-40B4-BE49-F238E27FC236}">
                <a16:creationId xmlns:a16="http://schemas.microsoft.com/office/drawing/2014/main" id="{321541F4-EEAE-B17F-6FE2-7AF4B9AEBB7E}"/>
              </a:ext>
            </a:extLst>
          </p:cNvPr>
          <p:cNvSpPr txBox="1"/>
          <p:nvPr/>
        </p:nvSpPr>
        <p:spPr>
          <a:xfrm>
            <a:off x="3048000" y="3244334"/>
            <a:ext cx="6096000" cy="369332"/>
          </a:xfrm>
          <a:prstGeom prst="rect">
            <a:avLst/>
          </a:prstGeom>
          <a:noFill/>
        </p:spPr>
        <p:txBody>
          <a:bodyPr wrap="square">
            <a:spAutoFit/>
          </a:bodyPr>
          <a:lstStyle/>
          <a:p>
            <a:endParaRPr lang="en-US" dirty="0"/>
          </a:p>
        </p:txBody>
      </p:sp>
    </p:spTree>
    <p:extLst>
      <p:ext uri="{BB962C8B-B14F-4D97-AF65-F5344CB8AC3E}">
        <p14:creationId xmlns:p14="http://schemas.microsoft.com/office/powerpoint/2010/main" val="19911706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Box 2">
            <a:extLst>
              <a:ext uri="{FF2B5EF4-FFF2-40B4-BE49-F238E27FC236}">
                <a16:creationId xmlns:a16="http://schemas.microsoft.com/office/drawing/2014/main" id="{AB2FB772-AFF1-2AB1-221E-D2D8FCBF9282}"/>
              </a:ext>
            </a:extLst>
          </p:cNvPr>
          <p:cNvSpPr txBox="1">
            <a:spLocks noChangeArrowheads="1"/>
          </p:cNvSpPr>
          <p:nvPr/>
        </p:nvSpPr>
        <p:spPr bwMode="auto">
          <a:xfrm>
            <a:off x="2065338" y="527050"/>
            <a:ext cx="83486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Arial" panose="020B0604020202020204" pitchFamily="34" charset="0"/>
              </a:rPr>
              <a:t>Download this slide show and other resources for CCBA at</a:t>
            </a:r>
          </a:p>
          <a:p>
            <a:pPr eaLnBrk="1" hangingPunct="1">
              <a:spcBef>
                <a:spcPct val="0"/>
              </a:spcBef>
              <a:buFontTx/>
              <a:buNone/>
            </a:pPr>
            <a:endParaRPr lang="en-US" altLang="en-US" sz="1800">
              <a:latin typeface="Arial" panose="020B0604020202020204" pitchFamily="34" charset="0"/>
            </a:endParaRPr>
          </a:p>
          <a:p>
            <a:pPr eaLnBrk="1" hangingPunct="1">
              <a:spcBef>
                <a:spcPct val="0"/>
              </a:spcBef>
              <a:buFontTx/>
              <a:buNone/>
            </a:pPr>
            <a:endParaRPr lang="en-US" altLang="en-US" sz="1800">
              <a:latin typeface="Arial" panose="020B0604020202020204" pitchFamily="34" charset="0"/>
            </a:endParaRPr>
          </a:p>
          <a:p>
            <a:pPr eaLnBrk="1" hangingPunct="1">
              <a:spcBef>
                <a:spcPct val="0"/>
              </a:spcBef>
              <a:buFontTx/>
              <a:buNone/>
            </a:pPr>
            <a:r>
              <a:rPr lang="en-US" altLang="en-US" sz="1800">
                <a:latin typeface="Arial" panose="020B0604020202020204" pitchFamily="34" charset="0"/>
              </a:rPr>
              <a:t>www.mhaloin.com</a:t>
            </a:r>
          </a:p>
        </p:txBody>
      </p:sp>
      <p:sp>
        <p:nvSpPr>
          <p:cNvPr id="59394" name="TextBox 2">
            <a:extLst>
              <a:ext uri="{FF2B5EF4-FFF2-40B4-BE49-F238E27FC236}">
                <a16:creationId xmlns:a16="http://schemas.microsoft.com/office/drawing/2014/main" id="{E0CA42FF-19EF-4D5F-3640-1F657E7F37F0}"/>
              </a:ext>
            </a:extLst>
          </p:cNvPr>
          <p:cNvSpPr txBox="1">
            <a:spLocks noChangeArrowheads="1"/>
          </p:cNvSpPr>
          <p:nvPr/>
        </p:nvSpPr>
        <p:spPr bwMode="auto">
          <a:xfrm>
            <a:off x="3241676" y="2087564"/>
            <a:ext cx="7426325" cy="477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5400" dirty="0">
                <a:latin typeface="Zapfino" panose="03030300040707070C03" pitchFamily="66" charset="77"/>
              </a:rPr>
              <a:t>Have a great</a:t>
            </a:r>
          </a:p>
          <a:p>
            <a:pPr>
              <a:spcBef>
                <a:spcPct val="0"/>
              </a:spcBef>
              <a:buFontTx/>
              <a:buNone/>
            </a:pPr>
            <a:r>
              <a:rPr lang="en-US" altLang="en-US" sz="5400" dirty="0">
                <a:latin typeface="Zapfino" panose="03030300040707070C03" pitchFamily="66" charset="77"/>
              </a:rPr>
              <a:t>Schoolyear!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EDB85-2190-C04E-BE10-9E3733E5B2C4}"/>
              </a:ext>
            </a:extLst>
          </p:cNvPr>
          <p:cNvSpPr>
            <a:spLocks noGrp="1"/>
          </p:cNvSpPr>
          <p:nvPr>
            <p:ph type="title"/>
          </p:nvPr>
        </p:nvSpPr>
        <p:spPr>
          <a:xfrm>
            <a:off x="935802" y="0"/>
            <a:ext cx="10515600" cy="1325563"/>
          </a:xfrm>
        </p:spPr>
        <p:txBody>
          <a:bodyPr/>
          <a:lstStyle/>
          <a:p>
            <a:pPr algn="ctr"/>
            <a:r>
              <a:rPr lang="en-US" dirty="0"/>
              <a:t>Chapter Books for Transitional Readers or Read-Aloud</a:t>
            </a:r>
          </a:p>
        </p:txBody>
      </p:sp>
      <p:pic>
        <p:nvPicPr>
          <p:cNvPr id="3" name="Picture 2">
            <a:extLst>
              <a:ext uri="{FF2B5EF4-FFF2-40B4-BE49-F238E27FC236}">
                <a16:creationId xmlns:a16="http://schemas.microsoft.com/office/drawing/2014/main" id="{FC92CD1B-91C2-B3B1-7A05-2B7AB83A73CE}"/>
              </a:ext>
            </a:extLst>
          </p:cNvPr>
          <p:cNvPicPr>
            <a:picLocks noChangeAspect="1"/>
          </p:cNvPicPr>
          <p:nvPr/>
        </p:nvPicPr>
        <p:blipFill>
          <a:blip r:embed="rId3"/>
          <a:stretch>
            <a:fillRect/>
          </a:stretch>
        </p:blipFill>
        <p:spPr>
          <a:xfrm>
            <a:off x="1205804" y="1079947"/>
            <a:ext cx="3049944" cy="4485212"/>
          </a:xfrm>
          <a:prstGeom prst="rect">
            <a:avLst/>
          </a:prstGeom>
        </p:spPr>
      </p:pic>
      <p:sp>
        <p:nvSpPr>
          <p:cNvPr id="4" name="TextBox 3">
            <a:hlinkClick r:id="rId4"/>
            <a:extLst>
              <a:ext uri="{FF2B5EF4-FFF2-40B4-BE49-F238E27FC236}">
                <a16:creationId xmlns:a16="http://schemas.microsoft.com/office/drawing/2014/main" id="{E2E222BD-2492-875C-AACE-2BA0D804D686}"/>
              </a:ext>
            </a:extLst>
          </p:cNvPr>
          <p:cNvSpPr txBox="1"/>
          <p:nvPr/>
        </p:nvSpPr>
        <p:spPr>
          <a:xfrm>
            <a:off x="1205804" y="6001257"/>
            <a:ext cx="3049944" cy="646331"/>
          </a:xfrm>
          <a:prstGeom prst="rect">
            <a:avLst/>
          </a:prstGeom>
          <a:noFill/>
        </p:spPr>
        <p:txBody>
          <a:bodyPr wrap="square" rtlCol="0">
            <a:spAutoFit/>
          </a:bodyPr>
          <a:lstStyle/>
          <a:p>
            <a:r>
              <a:rPr lang="en-US" dirty="0">
                <a:hlinkClick r:id="rId4"/>
              </a:rPr>
              <a:t>Colby Sharp 3 min. introduction on Youtube</a:t>
            </a:r>
            <a:endParaRPr lang="en-US" dirty="0"/>
          </a:p>
        </p:txBody>
      </p:sp>
      <p:pic>
        <p:nvPicPr>
          <p:cNvPr id="9" name="Picture 8">
            <a:extLst>
              <a:ext uri="{FF2B5EF4-FFF2-40B4-BE49-F238E27FC236}">
                <a16:creationId xmlns:a16="http://schemas.microsoft.com/office/drawing/2014/main" id="{2FFA56BE-FCEB-3EE7-9410-C5EF86DE2E7C}"/>
              </a:ext>
            </a:extLst>
          </p:cNvPr>
          <p:cNvPicPr>
            <a:picLocks noChangeAspect="1"/>
          </p:cNvPicPr>
          <p:nvPr/>
        </p:nvPicPr>
        <p:blipFill>
          <a:blip r:embed="rId5"/>
          <a:stretch>
            <a:fillRect/>
          </a:stretch>
        </p:blipFill>
        <p:spPr>
          <a:xfrm>
            <a:off x="8145195" y="1186393"/>
            <a:ext cx="3306208" cy="4959313"/>
          </a:xfrm>
          <a:prstGeom prst="rect">
            <a:avLst/>
          </a:prstGeom>
        </p:spPr>
      </p:pic>
      <p:sp>
        <p:nvSpPr>
          <p:cNvPr id="10" name="TextBox 9">
            <a:extLst>
              <a:ext uri="{FF2B5EF4-FFF2-40B4-BE49-F238E27FC236}">
                <a16:creationId xmlns:a16="http://schemas.microsoft.com/office/drawing/2014/main" id="{1AE4691D-5652-C44E-2619-8A85A2760A87}"/>
              </a:ext>
            </a:extLst>
          </p:cNvPr>
          <p:cNvSpPr txBox="1"/>
          <p:nvPr/>
        </p:nvSpPr>
        <p:spPr>
          <a:xfrm>
            <a:off x="8145195" y="6145706"/>
            <a:ext cx="2799470" cy="646331"/>
          </a:xfrm>
          <a:prstGeom prst="rect">
            <a:avLst/>
          </a:prstGeom>
          <a:noFill/>
        </p:spPr>
        <p:txBody>
          <a:bodyPr wrap="square" rtlCol="0">
            <a:spAutoFit/>
          </a:bodyPr>
          <a:lstStyle/>
          <a:p>
            <a:r>
              <a:rPr lang="en-US" dirty="0">
                <a:hlinkClick r:id="rId6"/>
              </a:rPr>
              <a:t>HarperCollins Page with audio </a:t>
            </a:r>
            <a:r>
              <a:rPr lang="en-US" dirty="0"/>
              <a:t>sample</a:t>
            </a:r>
          </a:p>
        </p:txBody>
      </p:sp>
      <p:sp>
        <p:nvSpPr>
          <p:cNvPr id="11" name="TextBox 10">
            <a:extLst>
              <a:ext uri="{FF2B5EF4-FFF2-40B4-BE49-F238E27FC236}">
                <a16:creationId xmlns:a16="http://schemas.microsoft.com/office/drawing/2014/main" id="{774AEC51-F611-DB1C-9F77-9A8BB97185AC}"/>
              </a:ext>
            </a:extLst>
          </p:cNvPr>
          <p:cNvSpPr txBox="1"/>
          <p:nvPr/>
        </p:nvSpPr>
        <p:spPr>
          <a:xfrm>
            <a:off x="4501662" y="5064369"/>
            <a:ext cx="1252024" cy="923330"/>
          </a:xfrm>
          <a:prstGeom prst="rect">
            <a:avLst/>
          </a:prstGeom>
          <a:noFill/>
        </p:spPr>
        <p:txBody>
          <a:bodyPr wrap="square" rtlCol="0">
            <a:spAutoFit/>
          </a:bodyPr>
          <a:lstStyle/>
          <a:p>
            <a:r>
              <a:rPr lang="en-US" dirty="0">
                <a:hlinkClick r:id="rId7"/>
              </a:rPr>
              <a:t>Kevin Henkes Website</a:t>
            </a:r>
            <a:endParaRPr lang="en-US" dirty="0"/>
          </a:p>
        </p:txBody>
      </p:sp>
      <p:sp>
        <p:nvSpPr>
          <p:cNvPr id="12" name="TextBox 11">
            <a:extLst>
              <a:ext uri="{FF2B5EF4-FFF2-40B4-BE49-F238E27FC236}">
                <a16:creationId xmlns:a16="http://schemas.microsoft.com/office/drawing/2014/main" id="{6E310CC1-D43A-EBD5-425C-B6151A35DA6E}"/>
              </a:ext>
            </a:extLst>
          </p:cNvPr>
          <p:cNvSpPr txBox="1"/>
          <p:nvPr/>
        </p:nvSpPr>
        <p:spPr>
          <a:xfrm>
            <a:off x="6248400" y="3185160"/>
            <a:ext cx="1687854" cy="369332"/>
          </a:xfrm>
          <a:prstGeom prst="rect">
            <a:avLst/>
          </a:prstGeom>
          <a:noFill/>
        </p:spPr>
        <p:txBody>
          <a:bodyPr wrap="square" rtlCol="0">
            <a:spAutoFit/>
          </a:bodyPr>
          <a:lstStyle/>
          <a:p>
            <a:r>
              <a:rPr lang="en-US" dirty="0"/>
              <a:t>August 2, 2022</a:t>
            </a:r>
          </a:p>
        </p:txBody>
      </p:sp>
    </p:spTree>
    <p:extLst>
      <p:ext uri="{BB962C8B-B14F-4D97-AF65-F5344CB8AC3E}">
        <p14:creationId xmlns:p14="http://schemas.microsoft.com/office/powerpoint/2010/main" val="2862925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5F009-D008-65CE-36AE-71DA45E91739}"/>
              </a:ext>
            </a:extLst>
          </p:cNvPr>
          <p:cNvSpPr>
            <a:spLocks noGrp="1"/>
          </p:cNvSpPr>
          <p:nvPr>
            <p:ph type="title"/>
          </p:nvPr>
        </p:nvSpPr>
        <p:spPr/>
        <p:txBody>
          <a:bodyPr/>
          <a:lstStyle/>
          <a:p>
            <a:pPr algn="ctr"/>
            <a:r>
              <a:rPr lang="en-US" dirty="0"/>
              <a:t>Contemporary Realistic Fiction</a:t>
            </a:r>
          </a:p>
        </p:txBody>
      </p:sp>
      <p:pic>
        <p:nvPicPr>
          <p:cNvPr id="7" name="Picture 6">
            <a:extLst>
              <a:ext uri="{FF2B5EF4-FFF2-40B4-BE49-F238E27FC236}">
                <a16:creationId xmlns:a16="http://schemas.microsoft.com/office/drawing/2014/main" id="{6E1CCF66-D7CD-6752-9BB1-76C36F0ABDAC}"/>
              </a:ext>
            </a:extLst>
          </p:cNvPr>
          <p:cNvPicPr>
            <a:picLocks noChangeAspect="1"/>
          </p:cNvPicPr>
          <p:nvPr/>
        </p:nvPicPr>
        <p:blipFill>
          <a:blip r:embed="rId3"/>
          <a:stretch>
            <a:fillRect/>
          </a:stretch>
        </p:blipFill>
        <p:spPr>
          <a:xfrm>
            <a:off x="9022933" y="1583056"/>
            <a:ext cx="2642829" cy="4027168"/>
          </a:xfrm>
          <a:prstGeom prst="rect">
            <a:avLst/>
          </a:prstGeom>
        </p:spPr>
      </p:pic>
      <p:pic>
        <p:nvPicPr>
          <p:cNvPr id="4" name="Picture 3">
            <a:extLst>
              <a:ext uri="{FF2B5EF4-FFF2-40B4-BE49-F238E27FC236}">
                <a16:creationId xmlns:a16="http://schemas.microsoft.com/office/drawing/2014/main" id="{849ABC17-D299-EFD9-1E64-9735C192E425}"/>
              </a:ext>
            </a:extLst>
          </p:cNvPr>
          <p:cNvPicPr>
            <a:picLocks noChangeAspect="1"/>
          </p:cNvPicPr>
          <p:nvPr/>
        </p:nvPicPr>
        <p:blipFill>
          <a:blip r:embed="rId4"/>
          <a:stretch>
            <a:fillRect/>
          </a:stretch>
        </p:blipFill>
        <p:spPr>
          <a:xfrm>
            <a:off x="691401" y="1745080"/>
            <a:ext cx="2186029" cy="3308408"/>
          </a:xfrm>
          <a:prstGeom prst="rect">
            <a:avLst/>
          </a:prstGeom>
        </p:spPr>
      </p:pic>
      <p:sp>
        <p:nvSpPr>
          <p:cNvPr id="6" name="TextBox 5">
            <a:extLst>
              <a:ext uri="{FF2B5EF4-FFF2-40B4-BE49-F238E27FC236}">
                <a16:creationId xmlns:a16="http://schemas.microsoft.com/office/drawing/2014/main" id="{5A93F179-A85C-8948-A07D-548DEECDF204}"/>
              </a:ext>
            </a:extLst>
          </p:cNvPr>
          <p:cNvSpPr txBox="1"/>
          <p:nvPr/>
        </p:nvSpPr>
        <p:spPr>
          <a:xfrm>
            <a:off x="1161227" y="6066770"/>
            <a:ext cx="2694493" cy="646331"/>
          </a:xfrm>
          <a:prstGeom prst="rect">
            <a:avLst/>
          </a:prstGeom>
          <a:noFill/>
        </p:spPr>
        <p:txBody>
          <a:bodyPr wrap="square" rtlCol="0">
            <a:spAutoFit/>
          </a:bodyPr>
          <a:lstStyle/>
          <a:p>
            <a:r>
              <a:rPr lang="en-US" dirty="0">
                <a:hlinkClick r:id="rId5"/>
              </a:rPr>
              <a:t>Simon &amp; Schuster with reading group guide</a:t>
            </a:r>
            <a:endParaRPr lang="en-US" dirty="0"/>
          </a:p>
        </p:txBody>
      </p:sp>
      <p:sp>
        <p:nvSpPr>
          <p:cNvPr id="8" name="TextBox 7">
            <a:extLst>
              <a:ext uri="{FF2B5EF4-FFF2-40B4-BE49-F238E27FC236}">
                <a16:creationId xmlns:a16="http://schemas.microsoft.com/office/drawing/2014/main" id="{11D0C5D3-6255-3BE5-B676-17FA1F78C44F}"/>
              </a:ext>
            </a:extLst>
          </p:cNvPr>
          <p:cNvSpPr txBox="1"/>
          <p:nvPr/>
        </p:nvSpPr>
        <p:spPr>
          <a:xfrm>
            <a:off x="167640" y="5107880"/>
            <a:ext cx="1341120" cy="1200329"/>
          </a:xfrm>
          <a:prstGeom prst="rect">
            <a:avLst/>
          </a:prstGeom>
          <a:noFill/>
        </p:spPr>
        <p:txBody>
          <a:bodyPr wrap="square" rtlCol="0">
            <a:spAutoFit/>
          </a:bodyPr>
          <a:lstStyle/>
          <a:p>
            <a:r>
              <a:rPr lang="en-US" dirty="0">
                <a:hlinkClick r:id="rId6"/>
              </a:rPr>
              <a:t>Kelly Yang website with author talk</a:t>
            </a:r>
            <a:endParaRPr lang="en-US" dirty="0"/>
          </a:p>
        </p:txBody>
      </p:sp>
      <p:sp>
        <p:nvSpPr>
          <p:cNvPr id="9" name="TextBox 8">
            <a:extLst>
              <a:ext uri="{FF2B5EF4-FFF2-40B4-BE49-F238E27FC236}">
                <a16:creationId xmlns:a16="http://schemas.microsoft.com/office/drawing/2014/main" id="{A04F7AC1-63F9-07DE-9221-8B20E1E2A483}"/>
              </a:ext>
            </a:extLst>
          </p:cNvPr>
          <p:cNvSpPr txBox="1"/>
          <p:nvPr/>
        </p:nvSpPr>
        <p:spPr>
          <a:xfrm>
            <a:off x="10085893" y="6069806"/>
            <a:ext cx="1889760" cy="646331"/>
          </a:xfrm>
          <a:prstGeom prst="rect">
            <a:avLst/>
          </a:prstGeom>
          <a:noFill/>
        </p:spPr>
        <p:txBody>
          <a:bodyPr wrap="square" rtlCol="0">
            <a:spAutoFit/>
          </a:bodyPr>
          <a:lstStyle/>
          <a:p>
            <a:r>
              <a:rPr lang="en-US" dirty="0">
                <a:hlinkClick r:id="rId7"/>
              </a:rPr>
              <a:t>short book trailer on Youtube</a:t>
            </a:r>
            <a:endParaRPr lang="en-US" dirty="0"/>
          </a:p>
        </p:txBody>
      </p:sp>
      <p:sp>
        <p:nvSpPr>
          <p:cNvPr id="10" name="TextBox 9">
            <a:extLst>
              <a:ext uri="{FF2B5EF4-FFF2-40B4-BE49-F238E27FC236}">
                <a16:creationId xmlns:a16="http://schemas.microsoft.com/office/drawing/2014/main" id="{7EF9BBE2-8410-C897-3D5B-898A90BD0D22}"/>
              </a:ext>
            </a:extLst>
          </p:cNvPr>
          <p:cNvSpPr txBox="1"/>
          <p:nvPr/>
        </p:nvSpPr>
        <p:spPr>
          <a:xfrm>
            <a:off x="8597775" y="6146006"/>
            <a:ext cx="1488118" cy="369332"/>
          </a:xfrm>
          <a:prstGeom prst="rect">
            <a:avLst/>
          </a:prstGeom>
          <a:noFill/>
        </p:spPr>
        <p:txBody>
          <a:bodyPr wrap="square" rtlCol="0">
            <a:spAutoFit/>
          </a:bodyPr>
          <a:lstStyle/>
          <a:p>
            <a:r>
              <a:rPr lang="en-US" dirty="0"/>
              <a:t>May 10, 2022</a:t>
            </a:r>
          </a:p>
        </p:txBody>
      </p:sp>
      <p:pic>
        <p:nvPicPr>
          <p:cNvPr id="11" name="Picture 10">
            <a:extLst>
              <a:ext uri="{FF2B5EF4-FFF2-40B4-BE49-F238E27FC236}">
                <a16:creationId xmlns:a16="http://schemas.microsoft.com/office/drawing/2014/main" id="{57818804-93B6-CAAE-D82D-413002EF33D1}"/>
              </a:ext>
            </a:extLst>
          </p:cNvPr>
          <p:cNvPicPr>
            <a:picLocks noChangeAspect="1"/>
          </p:cNvPicPr>
          <p:nvPr/>
        </p:nvPicPr>
        <p:blipFill>
          <a:blip r:embed="rId8"/>
          <a:stretch>
            <a:fillRect/>
          </a:stretch>
        </p:blipFill>
        <p:spPr>
          <a:xfrm>
            <a:off x="4389971" y="1387416"/>
            <a:ext cx="2503940" cy="3720464"/>
          </a:xfrm>
          <a:prstGeom prst="rect">
            <a:avLst/>
          </a:prstGeom>
        </p:spPr>
      </p:pic>
      <p:sp>
        <p:nvSpPr>
          <p:cNvPr id="12" name="TextBox 11">
            <a:extLst>
              <a:ext uri="{FF2B5EF4-FFF2-40B4-BE49-F238E27FC236}">
                <a16:creationId xmlns:a16="http://schemas.microsoft.com/office/drawing/2014/main" id="{0E3E90CA-A35B-C5E4-E22A-DEF02129132A}"/>
              </a:ext>
            </a:extLst>
          </p:cNvPr>
          <p:cNvSpPr txBox="1"/>
          <p:nvPr/>
        </p:nvSpPr>
        <p:spPr>
          <a:xfrm>
            <a:off x="4357843" y="5246379"/>
            <a:ext cx="2249692" cy="923330"/>
          </a:xfrm>
          <a:prstGeom prst="rect">
            <a:avLst/>
          </a:prstGeom>
          <a:noFill/>
        </p:spPr>
        <p:txBody>
          <a:bodyPr wrap="square" rtlCol="0">
            <a:spAutoFit/>
          </a:bodyPr>
          <a:lstStyle/>
          <a:p>
            <a:r>
              <a:rPr lang="en-US" dirty="0"/>
              <a:t>2023 Schneider Family Book Award for Middle Grades</a:t>
            </a:r>
          </a:p>
        </p:txBody>
      </p:sp>
      <p:sp>
        <p:nvSpPr>
          <p:cNvPr id="14" name="TextBox 13">
            <a:extLst>
              <a:ext uri="{FF2B5EF4-FFF2-40B4-BE49-F238E27FC236}">
                <a16:creationId xmlns:a16="http://schemas.microsoft.com/office/drawing/2014/main" id="{D75927D7-2340-3BAE-8B43-B61F26C255C2}"/>
              </a:ext>
            </a:extLst>
          </p:cNvPr>
          <p:cNvSpPr txBox="1"/>
          <p:nvPr/>
        </p:nvSpPr>
        <p:spPr>
          <a:xfrm>
            <a:off x="6751320" y="5708044"/>
            <a:ext cx="1432560" cy="923330"/>
          </a:xfrm>
          <a:prstGeom prst="rect">
            <a:avLst/>
          </a:prstGeom>
          <a:noFill/>
        </p:spPr>
        <p:txBody>
          <a:bodyPr wrap="square" rtlCol="0">
            <a:spAutoFit/>
          </a:bodyPr>
          <a:lstStyle/>
          <a:p>
            <a:r>
              <a:rPr lang="en-US" dirty="0">
                <a:hlinkClick r:id="rId9"/>
              </a:rPr>
              <a:t>1 min. intro with Natalie Lloyd</a:t>
            </a:r>
            <a:endParaRPr lang="en-US" dirty="0"/>
          </a:p>
        </p:txBody>
      </p:sp>
      <p:sp>
        <p:nvSpPr>
          <p:cNvPr id="15" name="TextBox 14">
            <a:extLst>
              <a:ext uri="{FF2B5EF4-FFF2-40B4-BE49-F238E27FC236}">
                <a16:creationId xmlns:a16="http://schemas.microsoft.com/office/drawing/2014/main" id="{1F2BCD6F-97DA-13C1-A0CC-56EDC89EA1BB}"/>
              </a:ext>
            </a:extLst>
          </p:cNvPr>
          <p:cNvSpPr txBox="1"/>
          <p:nvPr/>
        </p:nvSpPr>
        <p:spPr>
          <a:xfrm>
            <a:off x="6935152" y="3429000"/>
            <a:ext cx="1248727" cy="1200329"/>
          </a:xfrm>
          <a:prstGeom prst="rect">
            <a:avLst/>
          </a:prstGeom>
          <a:noFill/>
        </p:spPr>
        <p:txBody>
          <a:bodyPr wrap="square" rtlCol="0">
            <a:spAutoFit/>
          </a:bodyPr>
          <a:lstStyle/>
          <a:p>
            <a:r>
              <a:rPr lang="en-US" dirty="0">
                <a:hlinkClick r:id="rId10"/>
              </a:rPr>
              <a:t>1 min Scholastic Bookfair Trailer</a:t>
            </a:r>
            <a:endParaRPr lang="en-US" dirty="0"/>
          </a:p>
        </p:txBody>
      </p:sp>
    </p:spTree>
    <p:extLst>
      <p:ext uri="{BB962C8B-B14F-4D97-AF65-F5344CB8AC3E}">
        <p14:creationId xmlns:p14="http://schemas.microsoft.com/office/powerpoint/2010/main" val="1475047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55EFD98F-84FC-494A-A887-90E0D0215E96}"/>
              </a:ext>
            </a:extLst>
          </p:cNvPr>
          <p:cNvSpPr>
            <a:spLocks noGrp="1"/>
          </p:cNvSpPr>
          <p:nvPr>
            <p:ph type="title"/>
          </p:nvPr>
        </p:nvSpPr>
        <p:spPr>
          <a:xfrm>
            <a:off x="960033" y="0"/>
            <a:ext cx="10271934" cy="1143000"/>
          </a:xfrm>
        </p:spPr>
        <p:txBody>
          <a:bodyPr>
            <a:normAutofit fontScale="90000"/>
          </a:bodyPr>
          <a:lstStyle/>
          <a:p>
            <a:pPr algn="ctr" eaLnBrk="1" hangingPunct="1"/>
            <a:r>
              <a:rPr lang="en-US" altLang="en-US" dirty="0">
                <a:ea typeface="ＭＳ Ｐゴシック" panose="020B0600070205080204" pitchFamily="34" charset="-128"/>
              </a:rPr>
              <a:t>Contemporary Realistic and Historical Fiction</a:t>
            </a:r>
            <a:br>
              <a:rPr lang="en-US" altLang="en-US" dirty="0">
                <a:ea typeface="ＭＳ Ｐゴシック" panose="020B0600070205080204" pitchFamily="34" charset="-128"/>
              </a:rPr>
            </a:br>
            <a:r>
              <a:rPr lang="en-US" altLang="en-US" dirty="0">
                <a:ea typeface="ＭＳ Ｐゴシック" panose="020B0600070205080204" pitchFamily="34" charset="-128"/>
              </a:rPr>
              <a:t>Mystery  </a:t>
            </a:r>
          </a:p>
        </p:txBody>
      </p:sp>
      <p:pic>
        <p:nvPicPr>
          <p:cNvPr id="3" name="Picture 2">
            <a:extLst>
              <a:ext uri="{FF2B5EF4-FFF2-40B4-BE49-F238E27FC236}">
                <a16:creationId xmlns:a16="http://schemas.microsoft.com/office/drawing/2014/main" id="{2478FB01-D598-505A-C865-ED15301B4F55}"/>
              </a:ext>
            </a:extLst>
          </p:cNvPr>
          <p:cNvPicPr>
            <a:picLocks noChangeAspect="1"/>
          </p:cNvPicPr>
          <p:nvPr/>
        </p:nvPicPr>
        <p:blipFill>
          <a:blip r:embed="rId3"/>
          <a:stretch>
            <a:fillRect/>
          </a:stretch>
        </p:blipFill>
        <p:spPr>
          <a:xfrm>
            <a:off x="1472989" y="1479837"/>
            <a:ext cx="3062549" cy="4605453"/>
          </a:xfrm>
          <a:prstGeom prst="rect">
            <a:avLst/>
          </a:prstGeom>
        </p:spPr>
      </p:pic>
      <p:pic>
        <p:nvPicPr>
          <p:cNvPr id="5" name="Picture 4">
            <a:extLst>
              <a:ext uri="{FF2B5EF4-FFF2-40B4-BE49-F238E27FC236}">
                <a16:creationId xmlns:a16="http://schemas.microsoft.com/office/drawing/2014/main" id="{268384EE-B52F-0B47-EB8D-2A7D7D1BA43C}"/>
              </a:ext>
            </a:extLst>
          </p:cNvPr>
          <p:cNvPicPr>
            <a:picLocks noChangeAspect="1"/>
          </p:cNvPicPr>
          <p:nvPr/>
        </p:nvPicPr>
        <p:blipFill>
          <a:blip r:embed="rId4"/>
          <a:stretch>
            <a:fillRect/>
          </a:stretch>
        </p:blipFill>
        <p:spPr>
          <a:xfrm>
            <a:off x="6515658" y="1079367"/>
            <a:ext cx="3230745" cy="4699265"/>
          </a:xfrm>
          <a:prstGeom prst="rect">
            <a:avLst/>
          </a:prstGeom>
        </p:spPr>
      </p:pic>
      <p:pic>
        <p:nvPicPr>
          <p:cNvPr id="4" name="Picture 3">
            <a:extLst>
              <a:ext uri="{FF2B5EF4-FFF2-40B4-BE49-F238E27FC236}">
                <a16:creationId xmlns:a16="http://schemas.microsoft.com/office/drawing/2014/main" id="{467319D7-C3B4-CAFE-332B-5A12D0EA65EA}"/>
              </a:ext>
            </a:extLst>
          </p:cNvPr>
          <p:cNvPicPr>
            <a:picLocks noChangeAspect="1"/>
          </p:cNvPicPr>
          <p:nvPr/>
        </p:nvPicPr>
        <p:blipFill>
          <a:blip r:embed="rId5"/>
          <a:stretch>
            <a:fillRect/>
          </a:stretch>
        </p:blipFill>
        <p:spPr>
          <a:xfrm>
            <a:off x="318770" y="4662170"/>
            <a:ext cx="977900" cy="977900"/>
          </a:xfrm>
          <a:prstGeom prst="rect">
            <a:avLst/>
          </a:prstGeom>
        </p:spPr>
      </p:pic>
      <p:sp>
        <p:nvSpPr>
          <p:cNvPr id="8" name="TextBox 7">
            <a:extLst>
              <a:ext uri="{FF2B5EF4-FFF2-40B4-BE49-F238E27FC236}">
                <a16:creationId xmlns:a16="http://schemas.microsoft.com/office/drawing/2014/main" id="{3ECA1116-3B39-BB92-2345-D91494FF87D7}"/>
              </a:ext>
            </a:extLst>
          </p:cNvPr>
          <p:cNvSpPr txBox="1"/>
          <p:nvPr/>
        </p:nvSpPr>
        <p:spPr>
          <a:xfrm>
            <a:off x="319137" y="5657671"/>
            <a:ext cx="1153852" cy="923330"/>
          </a:xfrm>
          <a:prstGeom prst="rect">
            <a:avLst/>
          </a:prstGeom>
          <a:noFill/>
        </p:spPr>
        <p:txBody>
          <a:bodyPr wrap="square" rtlCol="0">
            <a:spAutoFit/>
          </a:bodyPr>
          <a:lstStyle/>
          <a:p>
            <a:r>
              <a:rPr lang="en-US" dirty="0"/>
              <a:t>2023</a:t>
            </a:r>
          </a:p>
          <a:p>
            <a:r>
              <a:rPr lang="en-US" dirty="0"/>
              <a:t>Newbery</a:t>
            </a:r>
          </a:p>
          <a:p>
            <a:r>
              <a:rPr lang="en-US" dirty="0"/>
              <a:t>Honor</a:t>
            </a:r>
          </a:p>
        </p:txBody>
      </p:sp>
      <p:sp>
        <p:nvSpPr>
          <p:cNvPr id="9" name="TextBox 8">
            <a:extLst>
              <a:ext uri="{FF2B5EF4-FFF2-40B4-BE49-F238E27FC236}">
                <a16:creationId xmlns:a16="http://schemas.microsoft.com/office/drawing/2014/main" id="{E567C310-205F-EBC7-DFA9-04615902B9CE}"/>
              </a:ext>
            </a:extLst>
          </p:cNvPr>
          <p:cNvSpPr txBox="1"/>
          <p:nvPr/>
        </p:nvSpPr>
        <p:spPr>
          <a:xfrm>
            <a:off x="318770" y="2693942"/>
            <a:ext cx="977900" cy="1200329"/>
          </a:xfrm>
          <a:prstGeom prst="rect">
            <a:avLst/>
          </a:prstGeom>
          <a:noFill/>
        </p:spPr>
        <p:txBody>
          <a:bodyPr wrap="square" rtlCol="0">
            <a:spAutoFit/>
          </a:bodyPr>
          <a:lstStyle/>
          <a:p>
            <a:r>
              <a:rPr lang="en-US" dirty="0"/>
              <a:t>2023</a:t>
            </a:r>
          </a:p>
          <a:p>
            <a:r>
              <a:rPr lang="en-US" dirty="0"/>
              <a:t>Asian Pacific</a:t>
            </a:r>
          </a:p>
          <a:p>
            <a:r>
              <a:rPr lang="en-US" dirty="0"/>
              <a:t>Medal</a:t>
            </a:r>
          </a:p>
        </p:txBody>
      </p:sp>
      <p:pic>
        <p:nvPicPr>
          <p:cNvPr id="10" name="Picture 9">
            <a:extLst>
              <a:ext uri="{FF2B5EF4-FFF2-40B4-BE49-F238E27FC236}">
                <a16:creationId xmlns:a16="http://schemas.microsoft.com/office/drawing/2014/main" id="{8706F4CE-9F7D-3F01-8BEE-BC8594A5C6B1}"/>
              </a:ext>
            </a:extLst>
          </p:cNvPr>
          <p:cNvPicPr>
            <a:picLocks noChangeAspect="1"/>
          </p:cNvPicPr>
          <p:nvPr/>
        </p:nvPicPr>
        <p:blipFill>
          <a:blip r:embed="rId6"/>
          <a:stretch>
            <a:fillRect/>
          </a:stretch>
        </p:blipFill>
        <p:spPr>
          <a:xfrm>
            <a:off x="79519" y="1432932"/>
            <a:ext cx="1226830" cy="1243409"/>
          </a:xfrm>
          <a:prstGeom prst="rect">
            <a:avLst/>
          </a:prstGeom>
        </p:spPr>
      </p:pic>
      <p:sp>
        <p:nvSpPr>
          <p:cNvPr id="11" name="TextBox 10">
            <a:extLst>
              <a:ext uri="{FF2B5EF4-FFF2-40B4-BE49-F238E27FC236}">
                <a16:creationId xmlns:a16="http://schemas.microsoft.com/office/drawing/2014/main" id="{9B233DAF-84BE-56C5-194C-46E1EFE47FBD}"/>
              </a:ext>
            </a:extLst>
          </p:cNvPr>
          <p:cNvSpPr txBox="1"/>
          <p:nvPr/>
        </p:nvSpPr>
        <p:spPr>
          <a:xfrm>
            <a:off x="2331720" y="6132197"/>
            <a:ext cx="2203818" cy="369332"/>
          </a:xfrm>
          <a:prstGeom prst="rect">
            <a:avLst/>
          </a:prstGeom>
          <a:noFill/>
        </p:spPr>
        <p:txBody>
          <a:bodyPr wrap="square" rtlCol="0">
            <a:spAutoFit/>
          </a:bodyPr>
          <a:lstStyle/>
          <a:p>
            <a:r>
              <a:rPr lang="en-US" dirty="0">
                <a:hlinkClick r:id="rId7"/>
              </a:rPr>
              <a:t>Lisa Yee's website</a:t>
            </a:r>
            <a:endParaRPr lang="en-US" dirty="0"/>
          </a:p>
        </p:txBody>
      </p:sp>
      <p:sp>
        <p:nvSpPr>
          <p:cNvPr id="12" name="TextBox 11">
            <a:extLst>
              <a:ext uri="{FF2B5EF4-FFF2-40B4-BE49-F238E27FC236}">
                <a16:creationId xmlns:a16="http://schemas.microsoft.com/office/drawing/2014/main" id="{2554D7C5-C018-2012-E2EB-210B1DDB161D}"/>
              </a:ext>
            </a:extLst>
          </p:cNvPr>
          <p:cNvSpPr txBox="1"/>
          <p:nvPr/>
        </p:nvSpPr>
        <p:spPr>
          <a:xfrm>
            <a:off x="8442960" y="6188692"/>
            <a:ext cx="2080683" cy="646331"/>
          </a:xfrm>
          <a:prstGeom prst="rect">
            <a:avLst/>
          </a:prstGeom>
          <a:noFill/>
        </p:spPr>
        <p:txBody>
          <a:bodyPr wrap="square" rtlCol="0">
            <a:spAutoFit/>
          </a:bodyPr>
          <a:lstStyle/>
          <a:p>
            <a:r>
              <a:rPr lang="en-US" dirty="0">
                <a:hlinkClick r:id="rId8"/>
              </a:rPr>
              <a:t>Jennifer Chambliss Bertman website</a:t>
            </a:r>
            <a:endParaRPr lang="en-US" dirty="0"/>
          </a:p>
        </p:txBody>
      </p:sp>
      <p:sp>
        <p:nvSpPr>
          <p:cNvPr id="13" name="TextBox 12">
            <a:extLst>
              <a:ext uri="{FF2B5EF4-FFF2-40B4-BE49-F238E27FC236}">
                <a16:creationId xmlns:a16="http://schemas.microsoft.com/office/drawing/2014/main" id="{1284A86D-94B3-CCF7-8676-DACC9CAC216C}"/>
              </a:ext>
            </a:extLst>
          </p:cNvPr>
          <p:cNvSpPr txBox="1"/>
          <p:nvPr/>
        </p:nvSpPr>
        <p:spPr>
          <a:xfrm>
            <a:off x="10165080" y="3294106"/>
            <a:ext cx="1524000" cy="923330"/>
          </a:xfrm>
          <a:prstGeom prst="rect">
            <a:avLst/>
          </a:prstGeom>
          <a:noFill/>
        </p:spPr>
        <p:txBody>
          <a:bodyPr wrap="square" rtlCol="0">
            <a:spAutoFit/>
          </a:bodyPr>
          <a:lstStyle/>
          <a:p>
            <a:r>
              <a:rPr lang="en-US" dirty="0">
                <a:hlinkClick r:id="rId9"/>
              </a:rPr>
              <a:t>Teaching Books.net resources</a:t>
            </a:r>
            <a:endParaRPr lang="en-US" dirty="0"/>
          </a:p>
        </p:txBody>
      </p:sp>
      <p:sp>
        <p:nvSpPr>
          <p:cNvPr id="14" name="TextBox 13">
            <a:extLst>
              <a:ext uri="{FF2B5EF4-FFF2-40B4-BE49-F238E27FC236}">
                <a16:creationId xmlns:a16="http://schemas.microsoft.com/office/drawing/2014/main" id="{646204E5-BBCC-96FD-57B8-472DF857A2A5}"/>
              </a:ext>
            </a:extLst>
          </p:cNvPr>
          <p:cNvSpPr txBox="1"/>
          <p:nvPr/>
        </p:nvSpPr>
        <p:spPr>
          <a:xfrm>
            <a:off x="10363200" y="4358640"/>
            <a:ext cx="1645920" cy="1200329"/>
          </a:xfrm>
          <a:prstGeom prst="rect">
            <a:avLst/>
          </a:prstGeom>
          <a:noFill/>
        </p:spPr>
        <p:txBody>
          <a:bodyPr wrap="square" rtlCol="0">
            <a:spAutoFit/>
          </a:bodyPr>
          <a:lstStyle/>
          <a:p>
            <a:r>
              <a:rPr lang="en-US" dirty="0"/>
              <a:t>Not sure above link will work without a subscription </a:t>
            </a:r>
          </a:p>
        </p:txBody>
      </p:sp>
      <p:sp>
        <p:nvSpPr>
          <p:cNvPr id="15" name="TextBox 14">
            <a:extLst>
              <a:ext uri="{FF2B5EF4-FFF2-40B4-BE49-F238E27FC236}">
                <a16:creationId xmlns:a16="http://schemas.microsoft.com/office/drawing/2014/main" id="{7B05BB29-5ACF-F9C4-9153-BF73CB2E6F2C}"/>
              </a:ext>
            </a:extLst>
          </p:cNvPr>
          <p:cNvSpPr txBox="1"/>
          <p:nvPr/>
        </p:nvSpPr>
        <p:spPr>
          <a:xfrm>
            <a:off x="4389120" y="6188692"/>
            <a:ext cx="1402080" cy="369332"/>
          </a:xfrm>
          <a:prstGeom prst="rect">
            <a:avLst/>
          </a:prstGeom>
          <a:noFill/>
        </p:spPr>
        <p:txBody>
          <a:bodyPr wrap="square" rtlCol="0">
            <a:spAutoFit/>
          </a:bodyPr>
          <a:lstStyle/>
          <a:p>
            <a:r>
              <a:rPr lang="en-US" dirty="0"/>
              <a:t>Feb. 1, 2022</a:t>
            </a:r>
          </a:p>
        </p:txBody>
      </p:sp>
    </p:spTree>
    <p:extLst>
      <p:ext uri="{BB962C8B-B14F-4D97-AF65-F5344CB8AC3E}">
        <p14:creationId xmlns:p14="http://schemas.microsoft.com/office/powerpoint/2010/main" val="3715061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C8D1B-8E0A-2B4A-84E4-917EFF4D6948}"/>
              </a:ext>
            </a:extLst>
          </p:cNvPr>
          <p:cNvSpPr>
            <a:spLocks noGrp="1"/>
          </p:cNvSpPr>
          <p:nvPr>
            <p:ph type="title"/>
          </p:nvPr>
        </p:nvSpPr>
        <p:spPr/>
        <p:txBody>
          <a:bodyPr/>
          <a:lstStyle/>
          <a:p>
            <a:pPr algn="ctr"/>
            <a:r>
              <a:rPr lang="en-US" dirty="0"/>
              <a:t>Fantasy	</a:t>
            </a:r>
          </a:p>
        </p:txBody>
      </p:sp>
      <p:pic>
        <p:nvPicPr>
          <p:cNvPr id="13" name="Picture 12">
            <a:extLst>
              <a:ext uri="{FF2B5EF4-FFF2-40B4-BE49-F238E27FC236}">
                <a16:creationId xmlns:a16="http://schemas.microsoft.com/office/drawing/2014/main" id="{F9B5331F-95EA-3549-49A0-BEC549A298D4}"/>
              </a:ext>
            </a:extLst>
          </p:cNvPr>
          <p:cNvPicPr>
            <a:picLocks noChangeAspect="1"/>
          </p:cNvPicPr>
          <p:nvPr/>
        </p:nvPicPr>
        <p:blipFill>
          <a:blip r:embed="rId3"/>
          <a:stretch>
            <a:fillRect/>
          </a:stretch>
        </p:blipFill>
        <p:spPr>
          <a:xfrm>
            <a:off x="1178864" y="153331"/>
            <a:ext cx="3106870" cy="4451634"/>
          </a:xfrm>
          <a:prstGeom prst="rect">
            <a:avLst/>
          </a:prstGeom>
        </p:spPr>
      </p:pic>
      <p:sp>
        <p:nvSpPr>
          <p:cNvPr id="16" name="TextBox 15">
            <a:extLst>
              <a:ext uri="{FF2B5EF4-FFF2-40B4-BE49-F238E27FC236}">
                <a16:creationId xmlns:a16="http://schemas.microsoft.com/office/drawing/2014/main" id="{CF4D4752-4826-4E4F-463F-B3EB27F421BE}"/>
              </a:ext>
            </a:extLst>
          </p:cNvPr>
          <p:cNvSpPr txBox="1"/>
          <p:nvPr/>
        </p:nvSpPr>
        <p:spPr>
          <a:xfrm>
            <a:off x="838200" y="4889152"/>
            <a:ext cx="3294888" cy="369332"/>
          </a:xfrm>
          <a:prstGeom prst="rect">
            <a:avLst/>
          </a:prstGeom>
          <a:noFill/>
        </p:spPr>
        <p:txBody>
          <a:bodyPr wrap="square" rtlCol="0">
            <a:spAutoFit/>
          </a:bodyPr>
          <a:lstStyle/>
          <a:p>
            <a:r>
              <a:rPr lang="en-US" dirty="0">
                <a:hlinkClick r:id="rId4"/>
              </a:rPr>
              <a:t>Christina Soontornvat Website</a:t>
            </a:r>
            <a:endParaRPr lang="en-US" dirty="0"/>
          </a:p>
        </p:txBody>
      </p:sp>
      <p:pic>
        <p:nvPicPr>
          <p:cNvPr id="4" name="Picture 3">
            <a:extLst>
              <a:ext uri="{FF2B5EF4-FFF2-40B4-BE49-F238E27FC236}">
                <a16:creationId xmlns:a16="http://schemas.microsoft.com/office/drawing/2014/main" id="{BDA07CC4-5204-0942-7FC5-F530EA7153BA}"/>
              </a:ext>
            </a:extLst>
          </p:cNvPr>
          <p:cNvPicPr>
            <a:picLocks noChangeAspect="1"/>
          </p:cNvPicPr>
          <p:nvPr/>
        </p:nvPicPr>
        <p:blipFill>
          <a:blip r:embed="rId5"/>
          <a:stretch>
            <a:fillRect/>
          </a:stretch>
        </p:blipFill>
        <p:spPr>
          <a:xfrm>
            <a:off x="8928100" y="699294"/>
            <a:ext cx="2425700" cy="3657600"/>
          </a:xfrm>
          <a:prstGeom prst="rect">
            <a:avLst/>
          </a:prstGeom>
        </p:spPr>
      </p:pic>
      <p:pic>
        <p:nvPicPr>
          <p:cNvPr id="3" name="Picture 2">
            <a:extLst>
              <a:ext uri="{FF2B5EF4-FFF2-40B4-BE49-F238E27FC236}">
                <a16:creationId xmlns:a16="http://schemas.microsoft.com/office/drawing/2014/main" id="{0236B396-343A-367F-C2C7-1614066DDC29}"/>
              </a:ext>
            </a:extLst>
          </p:cNvPr>
          <p:cNvPicPr>
            <a:picLocks noChangeAspect="1"/>
          </p:cNvPicPr>
          <p:nvPr/>
        </p:nvPicPr>
        <p:blipFill>
          <a:blip r:embed="rId6"/>
          <a:stretch>
            <a:fillRect/>
          </a:stretch>
        </p:blipFill>
        <p:spPr>
          <a:xfrm>
            <a:off x="4519136" y="2828247"/>
            <a:ext cx="1576864" cy="1576864"/>
          </a:xfrm>
          <a:prstGeom prst="rect">
            <a:avLst/>
          </a:prstGeom>
        </p:spPr>
      </p:pic>
      <p:sp>
        <p:nvSpPr>
          <p:cNvPr id="5" name="TextBox 4">
            <a:extLst>
              <a:ext uri="{FF2B5EF4-FFF2-40B4-BE49-F238E27FC236}">
                <a16:creationId xmlns:a16="http://schemas.microsoft.com/office/drawing/2014/main" id="{2EFC0C6F-D706-6FE0-118A-F0E316AD83AB}"/>
              </a:ext>
            </a:extLst>
          </p:cNvPr>
          <p:cNvSpPr txBox="1"/>
          <p:nvPr/>
        </p:nvSpPr>
        <p:spPr>
          <a:xfrm>
            <a:off x="838200" y="5677584"/>
            <a:ext cx="2247900" cy="923330"/>
          </a:xfrm>
          <a:prstGeom prst="rect">
            <a:avLst/>
          </a:prstGeom>
          <a:noFill/>
        </p:spPr>
        <p:txBody>
          <a:bodyPr wrap="square" rtlCol="0">
            <a:spAutoFit/>
          </a:bodyPr>
          <a:lstStyle/>
          <a:p>
            <a:r>
              <a:rPr lang="en-US" dirty="0">
                <a:hlinkClick r:id="rId7"/>
              </a:rPr>
              <a:t>Christina Soontornvat Discusses the Last Mapmaker</a:t>
            </a:r>
            <a:endParaRPr lang="en-US" dirty="0"/>
          </a:p>
        </p:txBody>
      </p:sp>
      <p:sp>
        <p:nvSpPr>
          <p:cNvPr id="6" name="TextBox 5">
            <a:extLst>
              <a:ext uri="{FF2B5EF4-FFF2-40B4-BE49-F238E27FC236}">
                <a16:creationId xmlns:a16="http://schemas.microsoft.com/office/drawing/2014/main" id="{3DB5D022-51B7-77DC-D76F-EB5590FACE33}"/>
              </a:ext>
            </a:extLst>
          </p:cNvPr>
          <p:cNvSpPr txBox="1"/>
          <p:nvPr/>
        </p:nvSpPr>
        <p:spPr>
          <a:xfrm>
            <a:off x="8928100" y="4740812"/>
            <a:ext cx="2551137" cy="646331"/>
          </a:xfrm>
          <a:prstGeom prst="rect">
            <a:avLst/>
          </a:prstGeom>
          <a:noFill/>
        </p:spPr>
        <p:txBody>
          <a:bodyPr wrap="square" rtlCol="0">
            <a:spAutoFit/>
          </a:bodyPr>
          <a:lstStyle/>
          <a:p>
            <a:r>
              <a:rPr lang="en-US" dirty="0">
                <a:hlinkClick r:id="rId8"/>
              </a:rPr>
              <a:t>Harper Collins Link with audio sample</a:t>
            </a:r>
            <a:endParaRPr lang="en-US" dirty="0"/>
          </a:p>
        </p:txBody>
      </p:sp>
      <p:sp>
        <p:nvSpPr>
          <p:cNvPr id="7" name="TextBox 6">
            <a:extLst>
              <a:ext uri="{FF2B5EF4-FFF2-40B4-BE49-F238E27FC236}">
                <a16:creationId xmlns:a16="http://schemas.microsoft.com/office/drawing/2014/main" id="{B5087689-20BE-E76A-F7E3-01F420282813}"/>
              </a:ext>
            </a:extLst>
          </p:cNvPr>
          <p:cNvSpPr txBox="1"/>
          <p:nvPr/>
        </p:nvSpPr>
        <p:spPr>
          <a:xfrm>
            <a:off x="3885868" y="5160530"/>
            <a:ext cx="2644726" cy="646331"/>
          </a:xfrm>
          <a:prstGeom prst="rect">
            <a:avLst/>
          </a:prstGeom>
          <a:noFill/>
        </p:spPr>
        <p:txBody>
          <a:bodyPr wrap="square" rtlCol="0">
            <a:spAutoFit/>
          </a:bodyPr>
          <a:lstStyle/>
          <a:p>
            <a:r>
              <a:rPr lang="en-US" dirty="0">
                <a:hlinkClick r:id="rId9"/>
              </a:rPr>
              <a:t>CommonSenseMediaLink to The Last Mapmaker</a:t>
            </a:r>
            <a:endParaRPr lang="en-US" dirty="0"/>
          </a:p>
        </p:txBody>
      </p:sp>
      <p:pic>
        <p:nvPicPr>
          <p:cNvPr id="9" name="Picture 8">
            <a:extLst>
              <a:ext uri="{FF2B5EF4-FFF2-40B4-BE49-F238E27FC236}">
                <a16:creationId xmlns:a16="http://schemas.microsoft.com/office/drawing/2014/main" id="{2BCECA5E-0520-A5EC-A1C5-4667DE30B0A1}"/>
              </a:ext>
            </a:extLst>
          </p:cNvPr>
          <p:cNvPicPr>
            <a:picLocks noChangeAspect="1"/>
          </p:cNvPicPr>
          <p:nvPr/>
        </p:nvPicPr>
        <p:blipFill>
          <a:blip r:embed="rId10"/>
          <a:stretch>
            <a:fillRect/>
          </a:stretch>
        </p:blipFill>
        <p:spPr>
          <a:xfrm>
            <a:off x="4473317" y="1355182"/>
            <a:ext cx="1422400" cy="1422400"/>
          </a:xfrm>
          <a:prstGeom prst="rect">
            <a:avLst/>
          </a:prstGeom>
        </p:spPr>
      </p:pic>
      <p:sp>
        <p:nvSpPr>
          <p:cNvPr id="10" name="TextBox 9">
            <a:extLst>
              <a:ext uri="{FF2B5EF4-FFF2-40B4-BE49-F238E27FC236}">
                <a16:creationId xmlns:a16="http://schemas.microsoft.com/office/drawing/2014/main" id="{02FB42A5-2758-ACA6-318A-5989E3FE5AC2}"/>
              </a:ext>
            </a:extLst>
          </p:cNvPr>
          <p:cNvSpPr txBox="1"/>
          <p:nvPr/>
        </p:nvSpPr>
        <p:spPr>
          <a:xfrm>
            <a:off x="3251081" y="6058338"/>
            <a:ext cx="3166585" cy="646331"/>
          </a:xfrm>
          <a:prstGeom prst="rect">
            <a:avLst/>
          </a:prstGeom>
          <a:noFill/>
        </p:spPr>
        <p:txBody>
          <a:bodyPr wrap="square" rtlCol="0">
            <a:spAutoFit/>
          </a:bodyPr>
          <a:lstStyle/>
          <a:p>
            <a:r>
              <a:rPr lang="en-US" dirty="0">
                <a:hlinkClick r:id="rId11"/>
              </a:rPr>
              <a:t>To Change a Planet Picture Book by Christina Soontornvat</a:t>
            </a:r>
            <a:endParaRPr lang="en-US" dirty="0"/>
          </a:p>
        </p:txBody>
      </p:sp>
      <p:sp>
        <p:nvSpPr>
          <p:cNvPr id="14" name="TextBox 13">
            <a:extLst>
              <a:ext uri="{FF2B5EF4-FFF2-40B4-BE49-F238E27FC236}">
                <a16:creationId xmlns:a16="http://schemas.microsoft.com/office/drawing/2014/main" id="{289923D1-1FE2-745C-B780-D16A105FA86F}"/>
              </a:ext>
            </a:extLst>
          </p:cNvPr>
          <p:cNvSpPr txBox="1"/>
          <p:nvPr/>
        </p:nvSpPr>
        <p:spPr>
          <a:xfrm>
            <a:off x="9372600" y="5677584"/>
            <a:ext cx="1981200" cy="647016"/>
          </a:xfrm>
          <a:prstGeom prst="rect">
            <a:avLst/>
          </a:prstGeom>
          <a:noFill/>
        </p:spPr>
        <p:txBody>
          <a:bodyPr wrap="square" rtlCol="0">
            <a:spAutoFit/>
          </a:bodyPr>
          <a:lstStyle/>
          <a:p>
            <a:endParaRPr lang="en-US" dirty="0"/>
          </a:p>
        </p:txBody>
      </p:sp>
      <p:sp>
        <p:nvSpPr>
          <p:cNvPr id="15" name="TextBox 14">
            <a:extLst>
              <a:ext uri="{FF2B5EF4-FFF2-40B4-BE49-F238E27FC236}">
                <a16:creationId xmlns:a16="http://schemas.microsoft.com/office/drawing/2014/main" id="{325FE00E-5131-4680-9269-F6EB76122B2C}"/>
              </a:ext>
            </a:extLst>
          </p:cNvPr>
          <p:cNvSpPr txBox="1"/>
          <p:nvPr/>
        </p:nvSpPr>
        <p:spPr>
          <a:xfrm>
            <a:off x="4632960" y="4405111"/>
            <a:ext cx="1584960" cy="369332"/>
          </a:xfrm>
          <a:prstGeom prst="rect">
            <a:avLst/>
          </a:prstGeom>
          <a:noFill/>
        </p:spPr>
        <p:txBody>
          <a:bodyPr wrap="square" rtlCol="0">
            <a:spAutoFit/>
          </a:bodyPr>
          <a:lstStyle/>
          <a:p>
            <a:r>
              <a:rPr lang="en-US" dirty="0"/>
              <a:t>April 12, 2022</a:t>
            </a:r>
          </a:p>
        </p:txBody>
      </p:sp>
    </p:spTree>
    <p:extLst>
      <p:ext uri="{BB962C8B-B14F-4D97-AF65-F5344CB8AC3E}">
        <p14:creationId xmlns:p14="http://schemas.microsoft.com/office/powerpoint/2010/main" val="3979633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13FBE-CC80-D63E-AA8B-83565B3C5E0E}"/>
              </a:ext>
            </a:extLst>
          </p:cNvPr>
          <p:cNvSpPr>
            <a:spLocks noGrp="1"/>
          </p:cNvSpPr>
          <p:nvPr>
            <p:ph type="title"/>
          </p:nvPr>
        </p:nvSpPr>
        <p:spPr/>
        <p:txBody>
          <a:bodyPr/>
          <a:lstStyle/>
          <a:p>
            <a:pPr algn="ctr"/>
            <a:r>
              <a:rPr lang="en-US" dirty="0"/>
              <a:t>Fantasy/Animals</a:t>
            </a:r>
          </a:p>
        </p:txBody>
      </p:sp>
      <p:pic>
        <p:nvPicPr>
          <p:cNvPr id="5" name="Picture 4">
            <a:extLst>
              <a:ext uri="{FF2B5EF4-FFF2-40B4-BE49-F238E27FC236}">
                <a16:creationId xmlns:a16="http://schemas.microsoft.com/office/drawing/2014/main" id="{FC3343A8-F8C5-1995-9E59-2B80C2146F02}"/>
              </a:ext>
            </a:extLst>
          </p:cNvPr>
          <p:cNvPicPr>
            <a:picLocks noChangeAspect="1"/>
          </p:cNvPicPr>
          <p:nvPr/>
        </p:nvPicPr>
        <p:blipFill>
          <a:blip r:embed="rId3"/>
          <a:stretch>
            <a:fillRect/>
          </a:stretch>
        </p:blipFill>
        <p:spPr>
          <a:xfrm>
            <a:off x="1178052" y="1690688"/>
            <a:ext cx="2667000" cy="3949700"/>
          </a:xfrm>
          <a:prstGeom prst="rect">
            <a:avLst/>
          </a:prstGeom>
        </p:spPr>
      </p:pic>
      <p:sp>
        <p:nvSpPr>
          <p:cNvPr id="6" name="TextBox 5">
            <a:extLst>
              <a:ext uri="{FF2B5EF4-FFF2-40B4-BE49-F238E27FC236}">
                <a16:creationId xmlns:a16="http://schemas.microsoft.com/office/drawing/2014/main" id="{FBF3106F-F94F-CCB9-DB2E-CE93745A33B2}"/>
              </a:ext>
            </a:extLst>
          </p:cNvPr>
          <p:cNvSpPr txBox="1"/>
          <p:nvPr/>
        </p:nvSpPr>
        <p:spPr>
          <a:xfrm>
            <a:off x="1341120" y="5884206"/>
            <a:ext cx="4754880" cy="369332"/>
          </a:xfrm>
          <a:prstGeom prst="rect">
            <a:avLst/>
          </a:prstGeom>
          <a:noFill/>
        </p:spPr>
        <p:txBody>
          <a:bodyPr wrap="square" rtlCol="0">
            <a:spAutoFit/>
          </a:bodyPr>
          <a:lstStyle/>
          <a:p>
            <a:r>
              <a:rPr lang="en-US" dirty="0">
                <a:hlinkClick r:id="rId4"/>
              </a:rPr>
              <a:t>1 min. trailer by Candlewick Press</a:t>
            </a:r>
            <a:endParaRPr lang="en-US" dirty="0"/>
          </a:p>
        </p:txBody>
      </p:sp>
      <p:pic>
        <p:nvPicPr>
          <p:cNvPr id="7" name="Picture 6">
            <a:extLst>
              <a:ext uri="{FF2B5EF4-FFF2-40B4-BE49-F238E27FC236}">
                <a16:creationId xmlns:a16="http://schemas.microsoft.com/office/drawing/2014/main" id="{10B18BC5-507B-EE75-E224-14469C70CB21}"/>
              </a:ext>
            </a:extLst>
          </p:cNvPr>
          <p:cNvPicPr>
            <a:picLocks noChangeAspect="1"/>
          </p:cNvPicPr>
          <p:nvPr/>
        </p:nvPicPr>
        <p:blipFill>
          <a:blip r:embed="rId5"/>
          <a:stretch>
            <a:fillRect/>
          </a:stretch>
        </p:blipFill>
        <p:spPr>
          <a:xfrm>
            <a:off x="8928100" y="799862"/>
            <a:ext cx="2425700" cy="3162300"/>
          </a:xfrm>
          <a:prstGeom prst="rect">
            <a:avLst/>
          </a:prstGeom>
        </p:spPr>
      </p:pic>
      <p:sp>
        <p:nvSpPr>
          <p:cNvPr id="3" name="TextBox 2">
            <a:extLst>
              <a:ext uri="{FF2B5EF4-FFF2-40B4-BE49-F238E27FC236}">
                <a16:creationId xmlns:a16="http://schemas.microsoft.com/office/drawing/2014/main" id="{628203E7-8CE2-0BB8-85C3-7924B4CA2803}"/>
              </a:ext>
            </a:extLst>
          </p:cNvPr>
          <p:cNvSpPr txBox="1"/>
          <p:nvPr/>
        </p:nvSpPr>
        <p:spPr>
          <a:xfrm>
            <a:off x="9225887" y="4572000"/>
            <a:ext cx="1965277" cy="923330"/>
          </a:xfrm>
          <a:prstGeom prst="rect">
            <a:avLst/>
          </a:prstGeom>
          <a:noFill/>
        </p:spPr>
        <p:txBody>
          <a:bodyPr wrap="square" rtlCol="0">
            <a:spAutoFit/>
          </a:bodyPr>
          <a:lstStyle/>
          <a:p>
            <a:r>
              <a:rPr lang="en-US" dirty="0">
                <a:hlinkClick r:id="rId6"/>
              </a:rPr>
              <a:t>Harper Collins page with teacher's guide</a:t>
            </a:r>
            <a:endParaRPr lang="en-US" dirty="0"/>
          </a:p>
        </p:txBody>
      </p:sp>
      <p:sp>
        <p:nvSpPr>
          <p:cNvPr id="8" name="TextBox 7">
            <a:extLst>
              <a:ext uri="{FF2B5EF4-FFF2-40B4-BE49-F238E27FC236}">
                <a16:creationId xmlns:a16="http://schemas.microsoft.com/office/drawing/2014/main" id="{28B6B611-56A9-B100-D4E0-D3CF059AC590}"/>
              </a:ext>
            </a:extLst>
          </p:cNvPr>
          <p:cNvSpPr txBox="1"/>
          <p:nvPr/>
        </p:nvSpPr>
        <p:spPr>
          <a:xfrm>
            <a:off x="8928100" y="5745707"/>
            <a:ext cx="2425700" cy="646331"/>
          </a:xfrm>
          <a:prstGeom prst="rect">
            <a:avLst/>
          </a:prstGeom>
          <a:noFill/>
        </p:spPr>
        <p:txBody>
          <a:bodyPr wrap="square" rtlCol="0">
            <a:spAutoFit/>
          </a:bodyPr>
          <a:lstStyle/>
          <a:p>
            <a:r>
              <a:rPr lang="en-US" dirty="0">
                <a:hlinkClick r:id="rId7"/>
              </a:rPr>
              <a:t>Very short trailer at Book Riot </a:t>
            </a:r>
            <a:endParaRPr lang="en-US" dirty="0"/>
          </a:p>
        </p:txBody>
      </p:sp>
      <p:sp>
        <p:nvSpPr>
          <p:cNvPr id="4" name="TextBox 3">
            <a:extLst>
              <a:ext uri="{FF2B5EF4-FFF2-40B4-BE49-F238E27FC236}">
                <a16:creationId xmlns:a16="http://schemas.microsoft.com/office/drawing/2014/main" id="{0AA5F1BC-29B8-5579-3EE8-46C31CC696DA}"/>
              </a:ext>
            </a:extLst>
          </p:cNvPr>
          <p:cNvSpPr txBox="1"/>
          <p:nvPr/>
        </p:nvSpPr>
        <p:spPr>
          <a:xfrm>
            <a:off x="1603717" y="6211669"/>
            <a:ext cx="2672862" cy="646331"/>
          </a:xfrm>
          <a:prstGeom prst="rect">
            <a:avLst/>
          </a:prstGeom>
          <a:noFill/>
        </p:spPr>
        <p:txBody>
          <a:bodyPr wrap="square" rtlCol="0">
            <a:spAutoFit/>
          </a:bodyPr>
          <a:lstStyle/>
          <a:p>
            <a:r>
              <a:rPr lang="en-US" dirty="0">
                <a:hlinkClick r:id="rId8"/>
              </a:rPr>
              <a:t>2 min. intro by Gregory Maguire</a:t>
            </a:r>
            <a:endParaRPr lang="en-US" dirty="0"/>
          </a:p>
        </p:txBody>
      </p:sp>
      <p:sp>
        <p:nvSpPr>
          <p:cNvPr id="9" name="TextBox 8">
            <a:hlinkClick r:id="rId9"/>
            <a:extLst>
              <a:ext uri="{FF2B5EF4-FFF2-40B4-BE49-F238E27FC236}">
                <a16:creationId xmlns:a16="http://schemas.microsoft.com/office/drawing/2014/main" id="{A6D187A4-3A92-179A-27B3-F1554088D100}"/>
              </a:ext>
            </a:extLst>
          </p:cNvPr>
          <p:cNvSpPr txBox="1"/>
          <p:nvPr/>
        </p:nvSpPr>
        <p:spPr>
          <a:xfrm>
            <a:off x="4178105" y="5162843"/>
            <a:ext cx="1786597" cy="646331"/>
          </a:xfrm>
          <a:prstGeom prst="rect">
            <a:avLst/>
          </a:prstGeom>
          <a:noFill/>
        </p:spPr>
        <p:txBody>
          <a:bodyPr wrap="square" rtlCol="0">
            <a:spAutoFit/>
          </a:bodyPr>
          <a:lstStyle/>
          <a:p>
            <a:r>
              <a:rPr lang="en-US" dirty="0">
                <a:hlinkClick r:id="rId9"/>
              </a:rPr>
              <a:t>Teaching Guide from Candlewick</a:t>
            </a:r>
            <a:endParaRPr lang="en-US" dirty="0"/>
          </a:p>
        </p:txBody>
      </p:sp>
      <p:pic>
        <p:nvPicPr>
          <p:cNvPr id="10" name="Picture 9">
            <a:extLst>
              <a:ext uri="{FF2B5EF4-FFF2-40B4-BE49-F238E27FC236}">
                <a16:creationId xmlns:a16="http://schemas.microsoft.com/office/drawing/2014/main" id="{29DCD111-F66E-F206-6CA2-A5152026560E}"/>
              </a:ext>
            </a:extLst>
          </p:cNvPr>
          <p:cNvPicPr>
            <a:picLocks noChangeAspect="1"/>
          </p:cNvPicPr>
          <p:nvPr/>
        </p:nvPicPr>
        <p:blipFill>
          <a:blip r:embed="rId10"/>
          <a:stretch>
            <a:fillRect/>
          </a:stretch>
        </p:blipFill>
        <p:spPr>
          <a:xfrm>
            <a:off x="7914079" y="1213155"/>
            <a:ext cx="977900" cy="977900"/>
          </a:xfrm>
          <a:prstGeom prst="rect">
            <a:avLst/>
          </a:prstGeom>
        </p:spPr>
      </p:pic>
      <p:sp>
        <p:nvSpPr>
          <p:cNvPr id="11" name="TextBox 10">
            <a:extLst>
              <a:ext uri="{FF2B5EF4-FFF2-40B4-BE49-F238E27FC236}">
                <a16:creationId xmlns:a16="http://schemas.microsoft.com/office/drawing/2014/main" id="{6B4275D7-7947-6CF9-8042-3EDAB5215109}"/>
              </a:ext>
            </a:extLst>
          </p:cNvPr>
          <p:cNvSpPr txBox="1"/>
          <p:nvPr/>
        </p:nvSpPr>
        <p:spPr>
          <a:xfrm>
            <a:off x="7955122" y="2150375"/>
            <a:ext cx="1188878" cy="923330"/>
          </a:xfrm>
          <a:prstGeom prst="rect">
            <a:avLst/>
          </a:prstGeom>
          <a:noFill/>
        </p:spPr>
        <p:txBody>
          <a:bodyPr wrap="square" rtlCol="0">
            <a:spAutoFit/>
          </a:bodyPr>
          <a:lstStyle/>
          <a:p>
            <a:r>
              <a:rPr lang="en-US" dirty="0"/>
              <a:t>ALA Notable Middle</a:t>
            </a:r>
          </a:p>
        </p:txBody>
      </p:sp>
    </p:spTree>
    <p:extLst>
      <p:ext uri="{BB962C8B-B14F-4D97-AF65-F5344CB8AC3E}">
        <p14:creationId xmlns:p14="http://schemas.microsoft.com/office/powerpoint/2010/main" val="2547891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6EC55-03C6-4966-2124-4D94FB2B12FD}"/>
              </a:ext>
            </a:extLst>
          </p:cNvPr>
          <p:cNvSpPr>
            <a:spLocks noGrp="1"/>
          </p:cNvSpPr>
          <p:nvPr>
            <p:ph type="title"/>
          </p:nvPr>
        </p:nvSpPr>
        <p:spPr/>
        <p:txBody>
          <a:bodyPr/>
          <a:lstStyle/>
          <a:p>
            <a:r>
              <a:rPr lang="en-US" dirty="0"/>
              <a:t>Graphic Novels</a:t>
            </a:r>
          </a:p>
        </p:txBody>
      </p:sp>
      <p:pic>
        <p:nvPicPr>
          <p:cNvPr id="4" name="Picture 3">
            <a:extLst>
              <a:ext uri="{FF2B5EF4-FFF2-40B4-BE49-F238E27FC236}">
                <a16:creationId xmlns:a16="http://schemas.microsoft.com/office/drawing/2014/main" id="{016EE76C-BC64-4FA2-71CD-A4F7FDD61FFA}"/>
              </a:ext>
            </a:extLst>
          </p:cNvPr>
          <p:cNvPicPr>
            <a:picLocks noChangeAspect="1"/>
          </p:cNvPicPr>
          <p:nvPr/>
        </p:nvPicPr>
        <p:blipFill>
          <a:blip r:embed="rId3"/>
          <a:stretch>
            <a:fillRect/>
          </a:stretch>
        </p:blipFill>
        <p:spPr>
          <a:xfrm>
            <a:off x="838201" y="1378114"/>
            <a:ext cx="3518741" cy="4881251"/>
          </a:xfrm>
          <a:prstGeom prst="rect">
            <a:avLst/>
          </a:prstGeom>
        </p:spPr>
      </p:pic>
      <p:pic>
        <p:nvPicPr>
          <p:cNvPr id="5" name="Picture 4">
            <a:extLst>
              <a:ext uri="{FF2B5EF4-FFF2-40B4-BE49-F238E27FC236}">
                <a16:creationId xmlns:a16="http://schemas.microsoft.com/office/drawing/2014/main" id="{B57DB127-5311-6B84-B96D-AB96F5C38F36}"/>
              </a:ext>
            </a:extLst>
          </p:cNvPr>
          <p:cNvPicPr>
            <a:picLocks noChangeAspect="1"/>
          </p:cNvPicPr>
          <p:nvPr/>
        </p:nvPicPr>
        <p:blipFill>
          <a:blip r:embed="rId4"/>
          <a:stretch>
            <a:fillRect/>
          </a:stretch>
        </p:blipFill>
        <p:spPr>
          <a:xfrm>
            <a:off x="4770663" y="1578146"/>
            <a:ext cx="3064396" cy="4256105"/>
          </a:xfrm>
          <a:prstGeom prst="rect">
            <a:avLst/>
          </a:prstGeom>
        </p:spPr>
      </p:pic>
      <p:sp>
        <p:nvSpPr>
          <p:cNvPr id="7" name="TextBox 6">
            <a:extLst>
              <a:ext uri="{FF2B5EF4-FFF2-40B4-BE49-F238E27FC236}">
                <a16:creationId xmlns:a16="http://schemas.microsoft.com/office/drawing/2014/main" id="{AE954392-479B-06EC-FAC7-64CA17FCD153}"/>
              </a:ext>
            </a:extLst>
          </p:cNvPr>
          <p:cNvSpPr txBox="1"/>
          <p:nvPr/>
        </p:nvSpPr>
        <p:spPr>
          <a:xfrm>
            <a:off x="4436810" y="6308209"/>
            <a:ext cx="3732101" cy="369332"/>
          </a:xfrm>
          <a:prstGeom prst="rect">
            <a:avLst/>
          </a:prstGeom>
          <a:noFill/>
        </p:spPr>
        <p:txBody>
          <a:bodyPr wrap="square" rtlCol="0">
            <a:spAutoFit/>
          </a:bodyPr>
          <a:lstStyle/>
          <a:p>
            <a:r>
              <a:rPr lang="en-US" dirty="0">
                <a:hlinkClick r:id="rId5"/>
              </a:rPr>
              <a:t>https://www.thefirstcatinspace.com/</a:t>
            </a:r>
            <a:endParaRPr lang="en-US" dirty="0"/>
          </a:p>
        </p:txBody>
      </p:sp>
      <p:pic>
        <p:nvPicPr>
          <p:cNvPr id="8" name="Picture 7">
            <a:extLst>
              <a:ext uri="{FF2B5EF4-FFF2-40B4-BE49-F238E27FC236}">
                <a16:creationId xmlns:a16="http://schemas.microsoft.com/office/drawing/2014/main" id="{9BF6C374-E27E-1F7D-9D17-8F4B506C72A0}"/>
              </a:ext>
            </a:extLst>
          </p:cNvPr>
          <p:cNvPicPr>
            <a:picLocks noChangeAspect="1"/>
          </p:cNvPicPr>
          <p:nvPr/>
        </p:nvPicPr>
        <p:blipFill>
          <a:blip r:embed="rId6"/>
          <a:stretch>
            <a:fillRect/>
          </a:stretch>
        </p:blipFill>
        <p:spPr>
          <a:xfrm>
            <a:off x="8661401" y="1578146"/>
            <a:ext cx="2692400" cy="4038600"/>
          </a:xfrm>
          <a:prstGeom prst="rect">
            <a:avLst/>
          </a:prstGeom>
        </p:spPr>
      </p:pic>
      <p:sp>
        <p:nvSpPr>
          <p:cNvPr id="9" name="TextBox 8">
            <a:extLst>
              <a:ext uri="{FF2B5EF4-FFF2-40B4-BE49-F238E27FC236}">
                <a16:creationId xmlns:a16="http://schemas.microsoft.com/office/drawing/2014/main" id="{39BA0E1B-B8CA-19DB-D9F5-DFC6045EA5FD}"/>
              </a:ext>
            </a:extLst>
          </p:cNvPr>
          <p:cNvSpPr txBox="1"/>
          <p:nvPr/>
        </p:nvSpPr>
        <p:spPr>
          <a:xfrm>
            <a:off x="9200271" y="5978769"/>
            <a:ext cx="2377440" cy="646331"/>
          </a:xfrm>
          <a:prstGeom prst="rect">
            <a:avLst/>
          </a:prstGeom>
          <a:noFill/>
        </p:spPr>
        <p:txBody>
          <a:bodyPr wrap="square" rtlCol="0">
            <a:spAutoFit/>
          </a:bodyPr>
          <a:lstStyle/>
          <a:p>
            <a:r>
              <a:rPr lang="en-US" dirty="0">
                <a:hlinkClick r:id="rId7"/>
              </a:rPr>
              <a:t>1 min. Scholastic booktalk by Dan Santat</a:t>
            </a:r>
            <a:endParaRPr lang="en-US" dirty="0"/>
          </a:p>
        </p:txBody>
      </p:sp>
    </p:spTree>
    <p:extLst>
      <p:ext uri="{BB962C8B-B14F-4D97-AF65-F5344CB8AC3E}">
        <p14:creationId xmlns:p14="http://schemas.microsoft.com/office/powerpoint/2010/main" val="338899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07DD3F0-4CF6-C377-35D3-35D2F0E47ACA}"/>
              </a:ext>
            </a:extLst>
          </p:cNvPr>
          <p:cNvSpPr>
            <a:spLocks noGrp="1"/>
          </p:cNvSpPr>
          <p:nvPr>
            <p:ph type="title"/>
          </p:nvPr>
        </p:nvSpPr>
        <p:spPr>
          <a:xfrm>
            <a:off x="839914" y="40335"/>
            <a:ext cx="10515600" cy="1325563"/>
          </a:xfrm>
        </p:spPr>
        <p:txBody>
          <a:bodyPr/>
          <a:lstStyle/>
          <a:p>
            <a:pPr algn="ctr"/>
            <a:r>
              <a:rPr lang="en-US" dirty="0"/>
              <a:t>Graphic Novel/Memoir</a:t>
            </a:r>
          </a:p>
        </p:txBody>
      </p:sp>
      <p:pic>
        <p:nvPicPr>
          <p:cNvPr id="6" name="Picture 5">
            <a:extLst>
              <a:ext uri="{FF2B5EF4-FFF2-40B4-BE49-F238E27FC236}">
                <a16:creationId xmlns:a16="http://schemas.microsoft.com/office/drawing/2014/main" id="{D3F87878-0B23-013D-AAC2-26E4ECF7A893}"/>
              </a:ext>
            </a:extLst>
          </p:cNvPr>
          <p:cNvPicPr>
            <a:picLocks noChangeAspect="1"/>
          </p:cNvPicPr>
          <p:nvPr/>
        </p:nvPicPr>
        <p:blipFill>
          <a:blip r:embed="rId3"/>
          <a:stretch>
            <a:fillRect/>
          </a:stretch>
        </p:blipFill>
        <p:spPr>
          <a:xfrm>
            <a:off x="924532" y="896763"/>
            <a:ext cx="2211897" cy="3326161"/>
          </a:xfrm>
          <a:prstGeom prst="rect">
            <a:avLst/>
          </a:prstGeom>
        </p:spPr>
      </p:pic>
      <p:pic>
        <p:nvPicPr>
          <p:cNvPr id="8" name="Picture 7">
            <a:extLst>
              <a:ext uri="{FF2B5EF4-FFF2-40B4-BE49-F238E27FC236}">
                <a16:creationId xmlns:a16="http://schemas.microsoft.com/office/drawing/2014/main" id="{30D1B796-C3CC-E72B-1950-4D07DBC5E6D1}"/>
              </a:ext>
            </a:extLst>
          </p:cNvPr>
          <p:cNvPicPr>
            <a:picLocks noChangeAspect="1"/>
          </p:cNvPicPr>
          <p:nvPr/>
        </p:nvPicPr>
        <p:blipFill>
          <a:blip r:embed="rId4"/>
          <a:stretch>
            <a:fillRect/>
          </a:stretch>
        </p:blipFill>
        <p:spPr>
          <a:xfrm>
            <a:off x="9299400" y="1142665"/>
            <a:ext cx="2529155" cy="3678772"/>
          </a:xfrm>
          <a:prstGeom prst="rect">
            <a:avLst/>
          </a:prstGeom>
        </p:spPr>
      </p:pic>
      <p:pic>
        <p:nvPicPr>
          <p:cNvPr id="12" name="Picture 11">
            <a:extLst>
              <a:ext uri="{FF2B5EF4-FFF2-40B4-BE49-F238E27FC236}">
                <a16:creationId xmlns:a16="http://schemas.microsoft.com/office/drawing/2014/main" id="{624657BC-F248-ABE5-7B74-1C5F5D34F9A8}"/>
              </a:ext>
            </a:extLst>
          </p:cNvPr>
          <p:cNvPicPr>
            <a:picLocks noChangeAspect="1"/>
          </p:cNvPicPr>
          <p:nvPr/>
        </p:nvPicPr>
        <p:blipFill>
          <a:blip r:embed="rId5"/>
          <a:stretch>
            <a:fillRect/>
          </a:stretch>
        </p:blipFill>
        <p:spPr>
          <a:xfrm>
            <a:off x="6318646" y="1083592"/>
            <a:ext cx="2736927" cy="3980985"/>
          </a:xfrm>
          <a:prstGeom prst="rect">
            <a:avLst/>
          </a:prstGeom>
        </p:spPr>
      </p:pic>
      <p:pic>
        <p:nvPicPr>
          <p:cNvPr id="3" name="Picture 2">
            <a:extLst>
              <a:ext uri="{FF2B5EF4-FFF2-40B4-BE49-F238E27FC236}">
                <a16:creationId xmlns:a16="http://schemas.microsoft.com/office/drawing/2014/main" id="{F6CA22CE-9CC1-C095-0AB7-26DC97742747}"/>
              </a:ext>
            </a:extLst>
          </p:cNvPr>
          <p:cNvPicPr>
            <a:picLocks noChangeAspect="1"/>
          </p:cNvPicPr>
          <p:nvPr/>
        </p:nvPicPr>
        <p:blipFill>
          <a:blip r:embed="rId6"/>
          <a:stretch>
            <a:fillRect/>
          </a:stretch>
        </p:blipFill>
        <p:spPr>
          <a:xfrm>
            <a:off x="967865" y="4344098"/>
            <a:ext cx="977900" cy="977900"/>
          </a:xfrm>
          <a:prstGeom prst="rect">
            <a:avLst/>
          </a:prstGeom>
        </p:spPr>
      </p:pic>
      <p:pic>
        <p:nvPicPr>
          <p:cNvPr id="5" name="Picture 4">
            <a:extLst>
              <a:ext uri="{FF2B5EF4-FFF2-40B4-BE49-F238E27FC236}">
                <a16:creationId xmlns:a16="http://schemas.microsoft.com/office/drawing/2014/main" id="{D155D72D-0020-B2BA-09B7-E489E5A8D77D}"/>
              </a:ext>
            </a:extLst>
          </p:cNvPr>
          <p:cNvPicPr>
            <a:picLocks noChangeAspect="1"/>
          </p:cNvPicPr>
          <p:nvPr/>
        </p:nvPicPr>
        <p:blipFill>
          <a:blip r:embed="rId7"/>
          <a:stretch>
            <a:fillRect/>
          </a:stretch>
        </p:blipFill>
        <p:spPr>
          <a:xfrm>
            <a:off x="1935206" y="4658177"/>
            <a:ext cx="812800" cy="812800"/>
          </a:xfrm>
          <a:prstGeom prst="rect">
            <a:avLst/>
          </a:prstGeom>
        </p:spPr>
      </p:pic>
      <p:sp>
        <p:nvSpPr>
          <p:cNvPr id="7" name="TextBox 6">
            <a:extLst>
              <a:ext uri="{FF2B5EF4-FFF2-40B4-BE49-F238E27FC236}">
                <a16:creationId xmlns:a16="http://schemas.microsoft.com/office/drawing/2014/main" id="{A50C31BE-9EF1-4815-C5A6-FB1EB29C8140}"/>
              </a:ext>
            </a:extLst>
          </p:cNvPr>
          <p:cNvSpPr txBox="1"/>
          <p:nvPr/>
        </p:nvSpPr>
        <p:spPr>
          <a:xfrm>
            <a:off x="1817814" y="5812225"/>
            <a:ext cx="1644098" cy="923330"/>
          </a:xfrm>
          <a:prstGeom prst="rect">
            <a:avLst/>
          </a:prstGeom>
          <a:noFill/>
        </p:spPr>
        <p:txBody>
          <a:bodyPr wrap="square" rtlCol="0">
            <a:spAutoFit/>
          </a:bodyPr>
          <a:lstStyle/>
          <a:p>
            <a:r>
              <a:rPr lang="en-US" dirty="0">
                <a:hlinkClick r:id="rId8"/>
              </a:rPr>
              <a:t>Johnnie Christmas Website</a:t>
            </a:r>
            <a:endParaRPr lang="en-US" dirty="0"/>
          </a:p>
        </p:txBody>
      </p:sp>
      <p:pic>
        <p:nvPicPr>
          <p:cNvPr id="9" name="Picture 8">
            <a:extLst>
              <a:ext uri="{FF2B5EF4-FFF2-40B4-BE49-F238E27FC236}">
                <a16:creationId xmlns:a16="http://schemas.microsoft.com/office/drawing/2014/main" id="{665F7E97-6388-9098-6E1E-FCD88D7E48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21047" y="2430359"/>
            <a:ext cx="2781552" cy="3708736"/>
          </a:xfrm>
          <a:prstGeom prst="rect">
            <a:avLst/>
          </a:prstGeom>
        </p:spPr>
      </p:pic>
      <p:sp>
        <p:nvSpPr>
          <p:cNvPr id="11" name="TextBox 10">
            <a:extLst>
              <a:ext uri="{FF2B5EF4-FFF2-40B4-BE49-F238E27FC236}">
                <a16:creationId xmlns:a16="http://schemas.microsoft.com/office/drawing/2014/main" id="{4A75D79D-21DC-F351-D106-3162AA4F8771}"/>
              </a:ext>
            </a:extLst>
          </p:cNvPr>
          <p:cNvSpPr txBox="1"/>
          <p:nvPr/>
        </p:nvSpPr>
        <p:spPr>
          <a:xfrm>
            <a:off x="9433834" y="4907196"/>
            <a:ext cx="1645920" cy="646331"/>
          </a:xfrm>
          <a:prstGeom prst="rect">
            <a:avLst/>
          </a:prstGeom>
          <a:noFill/>
        </p:spPr>
        <p:txBody>
          <a:bodyPr wrap="square" rtlCol="0">
            <a:spAutoFit/>
          </a:bodyPr>
          <a:lstStyle/>
          <a:p>
            <a:r>
              <a:rPr lang="en-US" dirty="0">
                <a:hlinkClick r:id="rId10"/>
              </a:rPr>
              <a:t>Clarabel A. Ortega Website</a:t>
            </a:r>
            <a:endParaRPr lang="en-US" dirty="0"/>
          </a:p>
        </p:txBody>
      </p:sp>
      <p:sp>
        <p:nvSpPr>
          <p:cNvPr id="13" name="TextBox 12">
            <a:extLst>
              <a:ext uri="{FF2B5EF4-FFF2-40B4-BE49-F238E27FC236}">
                <a16:creationId xmlns:a16="http://schemas.microsoft.com/office/drawing/2014/main" id="{A6C2BB45-9008-8FCF-E7D2-7519AB4F0180}"/>
              </a:ext>
            </a:extLst>
          </p:cNvPr>
          <p:cNvSpPr txBox="1"/>
          <p:nvPr/>
        </p:nvSpPr>
        <p:spPr>
          <a:xfrm>
            <a:off x="6850966" y="5359791"/>
            <a:ext cx="1913206" cy="1200329"/>
          </a:xfrm>
          <a:prstGeom prst="rect">
            <a:avLst/>
          </a:prstGeom>
          <a:noFill/>
        </p:spPr>
        <p:txBody>
          <a:bodyPr wrap="square" rtlCol="0">
            <a:spAutoFit/>
          </a:bodyPr>
          <a:lstStyle/>
          <a:p>
            <a:r>
              <a:rPr lang="en-US" dirty="0">
                <a:hlinkClick r:id="rId11"/>
              </a:rPr>
              <a:t>4 min. introduction with Christina Soontornvat</a:t>
            </a:r>
            <a:endParaRPr lang="en-US" dirty="0"/>
          </a:p>
        </p:txBody>
      </p:sp>
      <p:pic>
        <p:nvPicPr>
          <p:cNvPr id="14" name="Picture 13">
            <a:extLst>
              <a:ext uri="{FF2B5EF4-FFF2-40B4-BE49-F238E27FC236}">
                <a16:creationId xmlns:a16="http://schemas.microsoft.com/office/drawing/2014/main" id="{F8E8B35E-60D3-8120-90FC-A607C49B202D}"/>
              </a:ext>
            </a:extLst>
          </p:cNvPr>
          <p:cNvPicPr>
            <a:picLocks noChangeAspect="1"/>
          </p:cNvPicPr>
          <p:nvPr/>
        </p:nvPicPr>
        <p:blipFill>
          <a:blip r:embed="rId12"/>
          <a:stretch>
            <a:fillRect/>
          </a:stretch>
        </p:blipFill>
        <p:spPr>
          <a:xfrm>
            <a:off x="10563977" y="5470977"/>
            <a:ext cx="1264578" cy="1264578"/>
          </a:xfrm>
          <a:prstGeom prst="rect">
            <a:avLst/>
          </a:prstGeom>
        </p:spPr>
      </p:pic>
      <p:pic>
        <p:nvPicPr>
          <p:cNvPr id="2" name="Picture 1">
            <a:extLst>
              <a:ext uri="{FF2B5EF4-FFF2-40B4-BE49-F238E27FC236}">
                <a16:creationId xmlns:a16="http://schemas.microsoft.com/office/drawing/2014/main" id="{89AC735A-F03F-C85F-341C-C58FED80849D}"/>
              </a:ext>
            </a:extLst>
          </p:cNvPr>
          <p:cNvPicPr>
            <a:picLocks noChangeAspect="1"/>
          </p:cNvPicPr>
          <p:nvPr/>
        </p:nvPicPr>
        <p:blipFill>
          <a:blip r:embed="rId13"/>
          <a:stretch>
            <a:fillRect/>
          </a:stretch>
        </p:blipFill>
        <p:spPr>
          <a:xfrm>
            <a:off x="-27297" y="4870841"/>
            <a:ext cx="977900" cy="977900"/>
          </a:xfrm>
          <a:prstGeom prst="rect">
            <a:avLst/>
          </a:prstGeom>
        </p:spPr>
      </p:pic>
      <p:sp>
        <p:nvSpPr>
          <p:cNvPr id="10" name="TextBox 9">
            <a:extLst>
              <a:ext uri="{FF2B5EF4-FFF2-40B4-BE49-F238E27FC236}">
                <a16:creationId xmlns:a16="http://schemas.microsoft.com/office/drawing/2014/main" id="{2BBB66D1-07F5-989C-1DEF-EC266953984E}"/>
              </a:ext>
            </a:extLst>
          </p:cNvPr>
          <p:cNvSpPr txBox="1"/>
          <p:nvPr/>
        </p:nvSpPr>
        <p:spPr>
          <a:xfrm>
            <a:off x="13746" y="5808061"/>
            <a:ext cx="1188878" cy="923330"/>
          </a:xfrm>
          <a:prstGeom prst="rect">
            <a:avLst/>
          </a:prstGeom>
          <a:noFill/>
        </p:spPr>
        <p:txBody>
          <a:bodyPr wrap="square" rtlCol="0">
            <a:spAutoFit/>
          </a:bodyPr>
          <a:lstStyle/>
          <a:p>
            <a:r>
              <a:rPr lang="en-US" dirty="0"/>
              <a:t>ALA Notable Middle</a:t>
            </a:r>
          </a:p>
        </p:txBody>
      </p:sp>
    </p:spTree>
    <p:extLst>
      <p:ext uri="{BB962C8B-B14F-4D97-AF65-F5344CB8AC3E}">
        <p14:creationId xmlns:p14="http://schemas.microsoft.com/office/powerpoint/2010/main" val="15003510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36911</TotalTime>
  <Words>3067</Words>
  <Application>Microsoft Macintosh PowerPoint</Application>
  <PresentationFormat>Widescreen</PresentationFormat>
  <Paragraphs>215</Paragraphs>
  <Slides>24</Slides>
  <Notes>24</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24</vt:i4>
      </vt:variant>
    </vt:vector>
  </HeadingPairs>
  <TitlesOfParts>
    <vt:vector size="39" baseType="lpstr">
      <vt:lpstr>Arial</vt:lpstr>
      <vt:lpstr>Avenir Next W01</vt:lpstr>
      <vt:lpstr>Calibri</vt:lpstr>
      <vt:lpstr>Calibri Light</vt:lpstr>
      <vt:lpstr>Fort-Book</vt:lpstr>
      <vt:lpstr>Helvetica</vt:lpstr>
      <vt:lpstr>Helvetica Neue</vt:lpstr>
      <vt:lpstr>inherit</vt:lpstr>
      <vt:lpstr>Muli</vt:lpstr>
      <vt:lpstr>Proxima Nova</vt:lpstr>
      <vt:lpstr>Roboto</vt:lpstr>
      <vt:lpstr>Source Sans Pro</vt:lpstr>
      <vt:lpstr>Tahoma</vt:lpstr>
      <vt:lpstr>Zapfino</vt:lpstr>
      <vt:lpstr>Office Theme</vt:lpstr>
      <vt:lpstr>Likes and Loves: Books to Empower Colorado Children 2023 Edition Junior Books</vt:lpstr>
      <vt:lpstr>Beginning Readers</vt:lpstr>
      <vt:lpstr>Chapter Books for Transitional Readers or Read-Aloud</vt:lpstr>
      <vt:lpstr>Contemporary Realistic Fiction</vt:lpstr>
      <vt:lpstr>Contemporary Realistic and Historical Fiction Mystery  </vt:lpstr>
      <vt:lpstr>Fantasy </vt:lpstr>
      <vt:lpstr>Fantasy/Animals</vt:lpstr>
      <vt:lpstr>Graphic Novels</vt:lpstr>
      <vt:lpstr>Graphic Novel/Memoir</vt:lpstr>
      <vt:lpstr>Historical Fiction</vt:lpstr>
      <vt:lpstr> Novels in Verse</vt:lpstr>
      <vt:lpstr>Science Fiction </vt:lpstr>
      <vt:lpstr>Teen/Young Adult</vt:lpstr>
      <vt:lpstr>What follows is 10 CCBA 2023 Junior Book Nominees with links to their  book trailers</vt:lpstr>
      <vt:lpstr>PowerPoint Presentation</vt:lpstr>
      <vt:lpstr>Books set in Colorado</vt:lpstr>
      <vt:lpstr>Fictionalized Memoir </vt:lpstr>
      <vt:lpstr>Historical Fiction</vt:lpstr>
      <vt:lpstr>Graphic Books</vt:lpstr>
      <vt:lpstr>Ghost Story</vt:lpstr>
      <vt:lpstr>Humor</vt:lpstr>
      <vt:lpstr>Adventure</vt:lpstr>
      <vt:lpstr>Likes and Loves:  2023 Marcie Haloin Session # 159 Thursday,  Feb. 9, 2023 1:30-2:30</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Marcie Haloin</dc:creator>
  <cp:lastModifiedBy>Marcie Haloin</cp:lastModifiedBy>
  <cp:revision>400</cp:revision>
  <dcterms:created xsi:type="dcterms:W3CDTF">2019-01-21T23:53:30Z</dcterms:created>
  <dcterms:modified xsi:type="dcterms:W3CDTF">2023-02-08T05:21:58Z</dcterms:modified>
</cp:coreProperties>
</file>