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60" r:id="rId4"/>
    <p:sldId id="279" r:id="rId5"/>
    <p:sldId id="293" r:id="rId6"/>
    <p:sldId id="264" r:id="rId7"/>
    <p:sldId id="271" r:id="rId8"/>
    <p:sldId id="290" r:id="rId9"/>
    <p:sldId id="275" r:id="rId10"/>
    <p:sldId id="267" r:id="rId11"/>
    <p:sldId id="266" r:id="rId12"/>
    <p:sldId id="278" r:id="rId13"/>
    <p:sldId id="258" r:id="rId14"/>
    <p:sldId id="272" r:id="rId15"/>
    <p:sldId id="259" r:id="rId16"/>
    <p:sldId id="276" r:id="rId17"/>
    <p:sldId id="295" r:id="rId18"/>
    <p:sldId id="286" r:id="rId19"/>
    <p:sldId id="277" r:id="rId20"/>
    <p:sldId id="292" r:id="rId21"/>
    <p:sldId id="261" r:id="rId22"/>
    <p:sldId id="262" r:id="rId23"/>
    <p:sldId id="296" r:id="rId24"/>
    <p:sldId id="263" r:id="rId25"/>
    <p:sldId id="284" r:id="rId26"/>
    <p:sldId id="268" r:id="rId27"/>
    <p:sldId id="289" r:id="rId28"/>
    <p:sldId id="280" r:id="rId29"/>
    <p:sldId id="294" r:id="rId30"/>
    <p:sldId id="283" r:id="rId31"/>
    <p:sldId id="281" r:id="rId32"/>
    <p:sldId id="265" r:id="rId33"/>
    <p:sldId id="270" r:id="rId34"/>
    <p:sldId id="288" r:id="rId35"/>
    <p:sldId id="282" r:id="rId36"/>
    <p:sldId id="287" r:id="rId37"/>
    <p:sldId id="269" r:id="rId38"/>
    <p:sldId id="285" r:id="rId39"/>
    <p:sldId id="273" r:id="rId40"/>
    <p:sldId id="274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A8459-4D73-334F-9EEF-34EF3B046188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51BA9-BC5B-F548-AC92-C375CF3AB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19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232E0-F0C9-C14B-82E2-3F343523EAD3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87FA6-45CF-B543-A3FD-FA0E4B483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87FA6-45CF-B543-A3FD-FA0E4B483D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4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87FA6-45CF-B543-A3FD-FA0E4B483D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2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4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image" Target="../media/image5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3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g"/><Relationship Id="rId5" Type="http://schemas.openxmlformats.org/officeDocument/2006/relationships/image" Target="../media/image62.jpeg"/><Relationship Id="rId6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4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Relationship Id="rId3" Type="http://schemas.openxmlformats.org/officeDocument/2006/relationships/image" Target="../media/image6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4" Type="http://schemas.openxmlformats.org/officeDocument/2006/relationships/image" Target="../media/image71.jpg"/><Relationship Id="rId5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4" Type="http://schemas.openxmlformats.org/officeDocument/2006/relationships/image" Target="../media/image75.jpg"/><Relationship Id="rId5" Type="http://schemas.openxmlformats.org/officeDocument/2006/relationships/image" Target="../media/image76.jpg"/><Relationship Id="rId6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Relationship Id="rId3" Type="http://schemas.openxmlformats.org/officeDocument/2006/relationships/image" Target="../media/image7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g"/><Relationship Id="rId3" Type="http://schemas.openxmlformats.org/officeDocument/2006/relationships/image" Target="../media/image8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4" Type="http://schemas.openxmlformats.org/officeDocument/2006/relationships/image" Target="../media/image84.jpg"/><Relationship Id="rId5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4" Type="http://schemas.openxmlformats.org/officeDocument/2006/relationships/image" Target="../media/image88.jpg"/><Relationship Id="rId5" Type="http://schemas.openxmlformats.org/officeDocument/2006/relationships/image" Target="../media/image89.jpg"/><Relationship Id="rId6" Type="http://schemas.openxmlformats.org/officeDocument/2006/relationships/image" Target="../media/image90.jpg"/><Relationship Id="rId7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4" Type="http://schemas.openxmlformats.org/officeDocument/2006/relationships/image" Target="../media/image9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4" Type="http://schemas.openxmlformats.org/officeDocument/2006/relationships/image" Target="../media/image9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4" Type="http://schemas.openxmlformats.org/officeDocument/2006/relationships/image" Target="../media/image100.jpg"/><Relationship Id="rId5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4" Type="http://schemas.openxmlformats.org/officeDocument/2006/relationships/image" Target="../media/image104.jpg"/><Relationship Id="rId5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293872"/>
            <a:ext cx="7196328" cy="1470025"/>
          </a:xfrm>
        </p:spPr>
        <p:txBody>
          <a:bodyPr/>
          <a:lstStyle/>
          <a:p>
            <a:r>
              <a:rPr lang="en-US" i="1" dirty="0" smtClean="0"/>
              <a:t>The Night Before Christmas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576" y="4789297"/>
            <a:ext cx="7196328" cy="987552"/>
          </a:xfrm>
        </p:spPr>
        <p:txBody>
          <a:bodyPr/>
          <a:lstStyle/>
          <a:p>
            <a:r>
              <a:rPr lang="en-US" dirty="0" smtClean="0"/>
              <a:t>Strange Collection for a nice Jewish Librarian</a:t>
            </a:r>
          </a:p>
          <a:p>
            <a:r>
              <a:rPr lang="en-US" dirty="0" smtClean="0"/>
              <a:t>Marcie Haloin, 2015</a:t>
            </a:r>
            <a:endParaRPr lang="en-US" dirty="0"/>
          </a:p>
          <a:p>
            <a:r>
              <a:rPr lang="en-US" dirty="0" err="1" smtClean="0"/>
              <a:t>www.mhaloin.com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4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8377237" cy="1417638"/>
          </a:xfrm>
        </p:spPr>
        <p:txBody>
          <a:bodyPr/>
          <a:lstStyle/>
          <a:p>
            <a:r>
              <a:rPr lang="en-US" dirty="0" smtClean="0"/>
              <a:t>Magic Windows, #146, 2003</a:t>
            </a:r>
            <a:br>
              <a:rPr lang="en-US" dirty="0" smtClean="0"/>
            </a:br>
            <a:r>
              <a:rPr lang="en-US" dirty="0" err="1" smtClean="0"/>
              <a:t>AniMotion</a:t>
            </a:r>
            <a:r>
              <a:rPr lang="en-US" dirty="0" smtClean="0"/>
              <a:t>, #181, 2009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2248317"/>
            <a:ext cx="2592495" cy="3276405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8" y="2945485"/>
            <a:ext cx="25273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8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Michael Hague Pop-up</a:t>
            </a:r>
            <a:br>
              <a:rPr lang="en-US" dirty="0" smtClean="0"/>
            </a:br>
            <a:r>
              <a:rPr lang="en-US" dirty="0" smtClean="0"/>
              <a:t>#28, 1981</a:t>
            </a:r>
            <a:endParaRPr lang="en-US" dirty="0"/>
          </a:p>
        </p:txBody>
      </p:sp>
      <p:pic>
        <p:nvPicPr>
          <p:cNvPr id="4" name="Picture 3" descr="106974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2317250"/>
            <a:ext cx="2469520" cy="344024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88" y="312847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2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</a:t>
            </a:r>
            <a:r>
              <a:rPr lang="en-US" dirty="0" err="1" smtClean="0"/>
              <a:t>Sabuda</a:t>
            </a:r>
            <a:r>
              <a:rPr lang="en-US" dirty="0" smtClean="0"/>
              <a:t> Pop-Up, #138, 2002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1" y="2012251"/>
            <a:ext cx="4192892" cy="419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3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239582"/>
            <a:ext cx="7612063" cy="1017944"/>
          </a:xfrm>
        </p:spPr>
        <p:txBody>
          <a:bodyPr/>
          <a:lstStyle/>
          <a:p>
            <a:r>
              <a:rPr lang="en-US" dirty="0" smtClean="0"/>
              <a:t>Goldilocks- Lifesavers – Golden Books 1987 #4</a:t>
            </a:r>
            <a:endParaRPr lang="en-US" dirty="0"/>
          </a:p>
        </p:txBody>
      </p:sp>
      <p:pic>
        <p:nvPicPr>
          <p:cNvPr id="4" name="Picture 3" descr="62554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303"/>
            <a:ext cx="3737868" cy="4490143"/>
          </a:xfrm>
          <a:prstGeom prst="rect">
            <a:avLst/>
          </a:prstGeom>
        </p:spPr>
      </p:pic>
      <p:pic>
        <p:nvPicPr>
          <p:cNvPr id="5" name="Picture 4" descr="62554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02" y="2437927"/>
            <a:ext cx="2320032" cy="2786957"/>
          </a:xfrm>
          <a:prstGeom prst="rect">
            <a:avLst/>
          </a:prstGeom>
        </p:spPr>
      </p:pic>
      <p:pic>
        <p:nvPicPr>
          <p:cNvPr id="7" name="Picture 6" descr="62554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642" y="3182347"/>
            <a:ext cx="1328595" cy="15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3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 Sanderson Carousel Book, #86, 1994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19" y="3789064"/>
            <a:ext cx="3314700" cy="24511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6" y="2555195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62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0"/>
            <a:ext cx="7612063" cy="1417638"/>
          </a:xfrm>
        </p:spPr>
        <p:txBody>
          <a:bodyPr/>
          <a:lstStyle/>
          <a:p>
            <a:r>
              <a:rPr lang="en-US" sz="4000" dirty="0" smtClean="0"/>
              <a:t>Oldest ones have Whitman</a:t>
            </a:r>
            <a:br>
              <a:rPr lang="en-US" sz="4000" dirty="0" smtClean="0"/>
            </a:br>
            <a:r>
              <a:rPr lang="en-US" sz="4000" dirty="0" smtClean="0"/>
              <a:t>c 1950 MCML #175 and c 1958 MCMLVIII #83</a:t>
            </a:r>
            <a:endParaRPr lang="en-US" sz="4000" dirty="0"/>
          </a:p>
        </p:txBody>
      </p:sp>
      <p:pic>
        <p:nvPicPr>
          <p:cNvPr id="4" name="Picture 3" descr="98828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0" y="1952934"/>
            <a:ext cx="2426717" cy="4905066"/>
          </a:xfrm>
          <a:prstGeom prst="rect">
            <a:avLst/>
          </a:prstGeom>
        </p:spPr>
      </p:pic>
      <p:pic>
        <p:nvPicPr>
          <p:cNvPr id="5" name="Picture 4" descr="97331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21" y="3267445"/>
            <a:ext cx="2738121" cy="3590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9191" y="4695783"/>
            <a:ext cx="200371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Facsimile of the Original 1848 Edition #20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71471" y="2180185"/>
            <a:ext cx="3537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Reproduction of Antique edition circa 1870, #24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988348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42" y="1182607"/>
            <a:ext cx="2162432" cy="323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77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Original Poem with unusual characters</a:t>
            </a:r>
            <a:endParaRPr lang="en-US" dirty="0"/>
          </a:p>
        </p:txBody>
      </p:sp>
      <p:pic>
        <p:nvPicPr>
          <p:cNvPr id="4" name="Picture 3" descr="98655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" y="1787533"/>
            <a:ext cx="2222500" cy="284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430" y="4632333"/>
            <a:ext cx="259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Mice #3 , 1982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47222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83" y="4120522"/>
            <a:ext cx="2464906" cy="2069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0194" y="6190112"/>
            <a:ext cx="334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Rabbits, #16, 1987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36" y="4145247"/>
            <a:ext cx="2621064" cy="214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5174" y="6451722"/>
            <a:ext cx="718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William </a:t>
            </a:r>
            <a:r>
              <a:rPr lang="en-US" dirty="0" err="1" smtClean="0">
                <a:solidFill>
                  <a:srgbClr val="FFFFFF"/>
                </a:solidFill>
              </a:rPr>
              <a:t>Wegman’s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Weimaraners</a:t>
            </a:r>
            <a:r>
              <a:rPr lang="en-US" dirty="0" smtClean="0">
                <a:solidFill>
                  <a:srgbClr val="FFFFFF"/>
                </a:solidFill>
              </a:rPr>
              <a:t>, #127, 2000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228163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0"/>
            <a:ext cx="2235200" cy="2214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47186" y="2789285"/>
            <a:ext cx="2596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Visit from St. Nicholas And </a:t>
            </a:r>
            <a:r>
              <a:rPr lang="en-US" dirty="0" err="1" smtClean="0">
                <a:solidFill>
                  <a:srgbClr val="FFFFFF"/>
                </a:solidFill>
              </a:rPr>
              <a:t>Sant</a:t>
            </a:r>
            <a:r>
              <a:rPr lang="en-US" dirty="0" smtClean="0">
                <a:solidFill>
                  <a:srgbClr val="FFFFFF"/>
                </a:solidFill>
              </a:rPr>
              <a:t> Mouse, Too! #103 , 1998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 descr="197347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1492391"/>
            <a:ext cx="1866900" cy="19901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80254" y="3498916"/>
            <a:ext cx="32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The Night Before Christmas: A Goblin Tale, </a:t>
            </a:r>
            <a:r>
              <a:rPr lang="en-US" dirty="0" smtClean="0">
                <a:solidFill>
                  <a:schemeClr val="bg1"/>
                </a:solidFill>
              </a:rPr>
              <a:t> #147,  2003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37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Recordings </a:t>
            </a:r>
            <a:endParaRPr lang="en-US" dirty="0"/>
          </a:p>
        </p:txBody>
      </p:sp>
      <p:pic>
        <p:nvPicPr>
          <p:cNvPr id="4" name="Picture 3" descr="83306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879600"/>
            <a:ext cx="2692400" cy="248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" y="5106368"/>
            <a:ext cx="2391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The Night Before Christmas by Peter Paul and Mary, </a:t>
            </a:r>
            <a:r>
              <a:rPr lang="en-US" dirty="0" smtClean="0">
                <a:solidFill>
                  <a:srgbClr val="FFFFFF"/>
                </a:solidFill>
              </a:rPr>
              <a:t> #184,  1996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37123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134448"/>
            <a:ext cx="2882900" cy="3490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1100" y="3907135"/>
            <a:ext cx="2391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The Dinosaurs’ Night Before Christmas, </a:t>
            </a:r>
            <a:r>
              <a:rPr lang="en-US" dirty="0" smtClean="0">
                <a:solidFill>
                  <a:srgbClr val="FF0000"/>
                </a:solidFill>
              </a:rPr>
              <a:t> read by Al </a:t>
            </a:r>
            <a:r>
              <a:rPr lang="en-US" dirty="0" err="1" smtClean="0">
                <a:solidFill>
                  <a:srgbClr val="FF0000"/>
                </a:solidFill>
              </a:rPr>
              <a:t>Roker</a:t>
            </a:r>
            <a:r>
              <a:rPr lang="en-US" dirty="0" smtClean="0">
                <a:solidFill>
                  <a:srgbClr val="FF0000"/>
                </a:solidFill>
              </a:rPr>
              <a:t>, #180,  2008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243108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2914904"/>
            <a:ext cx="3333567" cy="2704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30784" y="5647928"/>
            <a:ext cx="2730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The Night Before Christmas Rabbit Ears production read by Meryl Streep, </a:t>
            </a:r>
            <a:r>
              <a:rPr lang="en-US" dirty="0" smtClean="0">
                <a:solidFill>
                  <a:srgbClr val="FFFFFF"/>
                </a:solidFill>
              </a:rPr>
              <a:t> #67,  2006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05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Unfoldable</a:t>
            </a:r>
            <a:r>
              <a:rPr lang="en-US" dirty="0" smtClean="0"/>
              <a:t> and board pop-up </a:t>
            </a:r>
            <a:endParaRPr lang="en-US" dirty="0"/>
          </a:p>
        </p:txBody>
      </p:sp>
      <p:pic>
        <p:nvPicPr>
          <p:cNvPr id="4" name="Picture 3" descr="4974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880648"/>
            <a:ext cx="3149600" cy="5393151"/>
          </a:xfrm>
          <a:prstGeom prst="rect">
            <a:avLst/>
          </a:prstGeom>
        </p:spPr>
      </p:pic>
      <p:pic>
        <p:nvPicPr>
          <p:cNvPr id="5" name="Picture 4" descr="51BTphlyp7L._SY369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6" y="1882301"/>
            <a:ext cx="4699675" cy="34941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1800" y="6281003"/>
            <a:ext cx="3806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Unfoldable</a:t>
            </a:r>
            <a:r>
              <a:rPr lang="en-US" dirty="0" smtClean="0">
                <a:solidFill>
                  <a:schemeClr val="bg1"/>
                </a:solidFill>
              </a:rPr>
              <a:t>, #153, 2004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5486568"/>
            <a:ext cx="3806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Hallmark pop-up and bag, #154, 1988,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83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196772"/>
            <a:ext cx="7612063" cy="1417638"/>
          </a:xfrm>
        </p:spPr>
        <p:txBody>
          <a:bodyPr/>
          <a:lstStyle/>
          <a:p>
            <a:r>
              <a:rPr lang="en-US" dirty="0" smtClean="0"/>
              <a:t>Characters Kids Know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rgbClr val="F83500"/>
                </a:solidFill>
              </a:rPr>
              <a:t>sometimes parody poem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335019">
            <a:off x="641815" y="2036437"/>
            <a:ext cx="270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Muppets, #64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14410"/>
            <a:ext cx="3153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83500"/>
                </a:solidFill>
              </a:rPr>
              <a:t>Barney, #139</a:t>
            </a:r>
            <a:endParaRPr lang="en-US" sz="2800" dirty="0">
              <a:solidFill>
                <a:srgbClr val="F83500"/>
              </a:solidFill>
            </a:endParaRPr>
          </a:p>
          <a:p>
            <a:endParaRPr lang="en-US" sz="2800" dirty="0">
              <a:solidFill>
                <a:srgbClr val="F835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091" y="3358038"/>
            <a:ext cx="2923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83500"/>
                </a:solidFill>
              </a:rPr>
              <a:t>Heathcliff, #46</a:t>
            </a:r>
            <a:endParaRPr lang="en-US" sz="2800" dirty="0">
              <a:solidFill>
                <a:srgbClr val="F83500"/>
              </a:solidFill>
            </a:endParaRPr>
          </a:p>
          <a:p>
            <a:endParaRPr lang="en-US" sz="2800" dirty="0">
              <a:solidFill>
                <a:srgbClr val="F835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335019">
            <a:off x="4259561" y="2445497"/>
            <a:ext cx="4045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83500"/>
                </a:solidFill>
              </a:rPr>
              <a:t>Olaf from Frozen, #194</a:t>
            </a:r>
            <a:endParaRPr lang="en-US" sz="2800" dirty="0">
              <a:solidFill>
                <a:srgbClr val="F835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80174">
            <a:off x="5000625" y="4421552"/>
            <a:ext cx="270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Garfield, #47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92740">
            <a:off x="2043415" y="5412932"/>
            <a:ext cx="350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Disney Babies, #57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3403" y="5548168"/>
            <a:ext cx="331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Teddy Bears, #119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8145" y="2031075"/>
            <a:ext cx="331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Elmo, #161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3413949">
            <a:off x="2169929" y="3219303"/>
            <a:ext cx="335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Pete the Cat, #191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335019">
            <a:off x="214623" y="4043748"/>
            <a:ext cx="335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Little Critter, #69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5727" y="6071388"/>
            <a:ext cx="2923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83500"/>
                </a:solidFill>
              </a:rPr>
              <a:t>Bugs Bunny , 109</a:t>
            </a:r>
            <a:endParaRPr lang="en-US" sz="2800" dirty="0">
              <a:solidFill>
                <a:srgbClr val="F835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676629">
            <a:off x="405727" y="3228971"/>
            <a:ext cx="2391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Pirates, </a:t>
            </a:r>
            <a:r>
              <a:rPr lang="en-US" sz="2800" dirty="0" smtClean="0">
                <a:solidFill>
                  <a:srgbClr val="FF0000"/>
                </a:solidFill>
              </a:rPr>
              <a:t> #182,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1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1976 #1</a:t>
            </a:r>
            <a:endParaRPr lang="en-US" dirty="0"/>
          </a:p>
        </p:txBody>
      </p:sp>
      <p:pic>
        <p:nvPicPr>
          <p:cNvPr id="4" name="Picture 3" descr="NBC#1rota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1497106"/>
            <a:ext cx="7586555" cy="535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6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Poem with usable items</a:t>
            </a:r>
            <a:endParaRPr lang="en-US" dirty="0"/>
          </a:p>
        </p:txBody>
      </p:sp>
      <p:pic>
        <p:nvPicPr>
          <p:cNvPr id="4" name="Picture 3" descr="106016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8" y="2077974"/>
            <a:ext cx="3444862" cy="20690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6774" y="5809734"/>
            <a:ext cx="3806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Cookie Cutter Kit, #160,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3600" y="3500727"/>
            <a:ext cx="3806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Large Gift Bag, #174, Expressions from Hallmark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16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well known illustrators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88047"/>
            <a:ext cx="66626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James Marshall #10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7782"/>
            <a:ext cx="2819400" cy="2882900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21" y="3280898"/>
            <a:ext cx="2527300" cy="321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4341" y="2487782"/>
            <a:ext cx="331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Anita </a:t>
            </a:r>
            <a:r>
              <a:rPr lang="en-US" sz="2800" dirty="0" err="1" smtClean="0">
                <a:solidFill>
                  <a:schemeClr val="bg1"/>
                </a:solidFill>
              </a:rPr>
              <a:t>Lobel</a:t>
            </a:r>
            <a:r>
              <a:rPr lang="en-US" sz="2800" dirty="0" smtClean="0">
                <a:solidFill>
                  <a:schemeClr val="bg1"/>
                </a:solidFill>
              </a:rPr>
              <a:t> #11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1518" y="1911213"/>
            <a:ext cx="331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Tomie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DePaola</a:t>
            </a:r>
            <a:r>
              <a:rPr lang="en-US" sz="2800" dirty="0" smtClean="0">
                <a:solidFill>
                  <a:schemeClr val="bg1"/>
                </a:solidFill>
              </a:rPr>
              <a:t> #60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82" y="3011002"/>
            <a:ext cx="26162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25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73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961"/>
            <a:ext cx="4038600" cy="4025900"/>
          </a:xfrm>
          <a:prstGeom prst="rect">
            <a:avLst/>
          </a:prstGeom>
        </p:spPr>
      </p:pic>
      <p:pic>
        <p:nvPicPr>
          <p:cNvPr id="5" name="Picture 4" descr="1969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24" y="1717900"/>
            <a:ext cx="3531176" cy="2853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57861"/>
            <a:ext cx="45285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Mary </a:t>
            </a:r>
            <a:r>
              <a:rPr lang="en-US" sz="3200" dirty="0" err="1" smtClean="0">
                <a:solidFill>
                  <a:srgbClr val="FFFFFF"/>
                </a:solidFill>
              </a:rPr>
              <a:t>Engelbrett</a:t>
            </a:r>
            <a:r>
              <a:rPr lang="en-US" sz="3200" dirty="0" smtClean="0">
                <a:solidFill>
                  <a:srgbClr val="FFFFFF"/>
                </a:solidFill>
              </a:rPr>
              <a:t> #135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9584" y="4571712"/>
            <a:ext cx="29621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Jan Brett #112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49" y="3801438"/>
            <a:ext cx="1945824" cy="27841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52697" y="5650249"/>
            <a:ext cx="3315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Arthur Rackham #79, 115, 1931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dirty="0" smtClean="0"/>
              <a:t>More well known illustrators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33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dirty="0" smtClean="0"/>
              <a:t>A couple more favorite illustrators</a:t>
            </a:r>
            <a:endParaRPr lang="en-US" dirty="0"/>
          </a:p>
        </p:txBody>
      </p:sp>
      <p:pic>
        <p:nvPicPr>
          <p:cNvPr id="5" name="Picture 4" descr="28883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1377486"/>
            <a:ext cx="2934458" cy="3854450"/>
          </a:xfrm>
          <a:prstGeom prst="rect">
            <a:avLst/>
          </a:prstGeom>
        </p:spPr>
      </p:pic>
      <p:pic>
        <p:nvPicPr>
          <p:cNvPr id="6" name="Picture 5" descr="21680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71" y="1497105"/>
            <a:ext cx="4361429" cy="4385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357861"/>
            <a:ext cx="45285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FF"/>
                </a:solidFill>
              </a:rPr>
              <a:t>Tash</a:t>
            </a:r>
            <a:r>
              <a:rPr lang="en-US" sz="3200" dirty="0" smtClean="0">
                <a:solidFill>
                  <a:srgbClr val="FFFFFF"/>
                </a:solidFill>
              </a:rPr>
              <a:t> Tudor, #123,1999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5942637"/>
            <a:ext cx="55699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Raquel Jaramillo, #142, 2001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40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Grandma Moses and Will Moses</a:t>
            </a:r>
            <a:endParaRPr lang="en-US" dirty="0"/>
          </a:p>
        </p:txBody>
      </p:sp>
      <p:pic>
        <p:nvPicPr>
          <p:cNvPr id="4" name="Picture 3" descr="497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416"/>
            <a:ext cx="4038600" cy="3340100"/>
          </a:xfrm>
          <a:prstGeom prst="rect">
            <a:avLst/>
          </a:prstGeom>
        </p:spPr>
      </p:pic>
      <p:pic>
        <p:nvPicPr>
          <p:cNvPr id="5" name="Picture 4" descr="16950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2515598"/>
            <a:ext cx="3530600" cy="40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3400" y="1820814"/>
            <a:ext cx="353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Grandma Moses #32, 1948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174" y="5510358"/>
            <a:ext cx="364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Will Moses #172,  2006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5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Spanish &amp; English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28636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7" y="1376646"/>
            <a:ext cx="2954561" cy="3887580"/>
          </a:xfrm>
          <a:prstGeom prst="rect">
            <a:avLst/>
          </a:prstGeom>
        </p:spPr>
      </p:pic>
      <p:pic>
        <p:nvPicPr>
          <p:cNvPr id="6" name="Picture 5" descr="208212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20" y="1757646"/>
            <a:ext cx="3530779" cy="32532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371" y="5442648"/>
            <a:ext cx="2626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La </a:t>
            </a:r>
            <a:r>
              <a:rPr lang="en-US" i="1" dirty="0" err="1" smtClean="0">
                <a:solidFill>
                  <a:srgbClr val="FF0000"/>
                </a:solidFill>
              </a:rPr>
              <a:t>Nocebuena</a:t>
            </a:r>
            <a:r>
              <a:rPr lang="en-US" i="1" dirty="0" smtClean="0">
                <a:solidFill>
                  <a:srgbClr val="FF0000"/>
                </a:solidFill>
              </a:rPr>
              <a:t> South of the Border, JAMES RICE, </a:t>
            </a:r>
            <a:r>
              <a:rPr lang="en-US" dirty="0" smtClean="0">
                <a:solidFill>
                  <a:srgbClr val="FF0000"/>
                </a:solidFill>
              </a:rPr>
              <a:t>#80, 1993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8809" y="5243913"/>
            <a:ext cx="262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‘Twas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Nocebuena</a:t>
            </a:r>
            <a:r>
              <a:rPr lang="en-US" i="1" dirty="0" smtClean="0">
                <a:solidFill>
                  <a:srgbClr val="FF0000"/>
                </a:solidFill>
              </a:rPr>
              <a:t>:  A Christmas Story in English and Spanish, #190, 2014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04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Language, #62 &amp; # 128</a:t>
            </a:r>
            <a:endParaRPr lang="en-US" dirty="0"/>
          </a:p>
        </p:txBody>
      </p:sp>
      <p:pic>
        <p:nvPicPr>
          <p:cNvPr id="4" name="Picture 3" descr="NBCsignedenglishpag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5" y="1796854"/>
            <a:ext cx="3307815" cy="4701773"/>
          </a:xfrm>
          <a:prstGeom prst="rect">
            <a:avLst/>
          </a:prstGeom>
        </p:spPr>
      </p:pic>
      <p:pic>
        <p:nvPicPr>
          <p:cNvPr id="5" name="Picture 4" descr="NBCsignedenglishEND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92" y="1796854"/>
            <a:ext cx="3417373" cy="445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36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Hawaii</a:t>
            </a:r>
            <a:endParaRPr lang="en-US" dirty="0"/>
          </a:p>
        </p:txBody>
      </p:sp>
      <p:pic>
        <p:nvPicPr>
          <p:cNvPr id="4" name="Picture 3" descr="9774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219200"/>
            <a:ext cx="4038600" cy="3302000"/>
          </a:xfrm>
          <a:prstGeom prst="rect">
            <a:avLst/>
          </a:prstGeom>
        </p:spPr>
      </p:pic>
      <p:pic>
        <p:nvPicPr>
          <p:cNvPr id="5" name="Picture 4" descr="15770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1497106"/>
            <a:ext cx="3175000" cy="241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430" y="4632333"/>
            <a:ext cx="259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</a:rPr>
              <a:t>Ke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Ahiahi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Mamua</a:t>
            </a:r>
            <a:r>
              <a:rPr lang="en-US" dirty="0" smtClean="0">
                <a:solidFill>
                  <a:srgbClr val="FF6600"/>
                </a:solidFill>
              </a:rPr>
              <a:t> O </a:t>
            </a:r>
            <a:r>
              <a:rPr lang="en-US" dirty="0" err="1" smtClean="0">
                <a:solidFill>
                  <a:srgbClr val="FF6600"/>
                </a:solidFill>
              </a:rPr>
              <a:t>Kalikimaka</a:t>
            </a:r>
            <a:r>
              <a:rPr lang="en-US" dirty="0" smtClean="0">
                <a:solidFill>
                  <a:srgbClr val="FF6600"/>
                </a:solidFill>
              </a:rPr>
              <a:t>  #164 , 1984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1586" y="4336534"/>
            <a:ext cx="2596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The Night Before </a:t>
            </a:r>
            <a:r>
              <a:rPr lang="en-US" dirty="0" err="1" smtClean="0">
                <a:solidFill>
                  <a:srgbClr val="FFFFFF"/>
                </a:solidFill>
              </a:rPr>
              <a:t>Chrismas</a:t>
            </a:r>
            <a:r>
              <a:rPr lang="en-US" dirty="0" smtClean="0">
                <a:solidFill>
                  <a:srgbClr val="FFFFFF"/>
                </a:solidFill>
              </a:rPr>
              <a:t> in Hawaii, #170,  1991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86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Variations from specific    places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18067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43" y="4361116"/>
            <a:ext cx="1751416" cy="2449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8868" y="3437786"/>
            <a:ext cx="2626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The Night Before Christmas: In Texas That is,, </a:t>
            </a:r>
            <a:r>
              <a:rPr lang="en-US" dirty="0" smtClean="0">
                <a:solidFill>
                  <a:srgbClr val="FF0000"/>
                </a:solidFill>
              </a:rPr>
              <a:t>#9, 1952,1980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366969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44" y="1851427"/>
            <a:ext cx="1932461" cy="2509689"/>
          </a:xfrm>
          <a:prstGeom prst="rect">
            <a:avLst/>
          </a:prstGeom>
        </p:spPr>
      </p:pic>
      <p:pic>
        <p:nvPicPr>
          <p:cNvPr id="6" name="Picture 5" descr="60714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05" y="1851427"/>
            <a:ext cx="2017419" cy="2766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26639" y="5041373"/>
            <a:ext cx="3335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Gibbs Smith Publishers have from every state.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Colorado #133, 2000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 New York City </a:t>
            </a:r>
            <a:r>
              <a:rPr lang="en-US" dirty="0" smtClean="0">
                <a:solidFill>
                  <a:srgbClr val="FF0000"/>
                </a:solidFill>
              </a:rPr>
              <a:t>#133, 1994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91039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14"/>
            <a:ext cx="2003215" cy="26532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446979"/>
            <a:ext cx="228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Cajun Night Before Christmas by “</a:t>
            </a:r>
            <a:r>
              <a:rPr lang="en-US" i="1" dirty="0" err="1">
                <a:solidFill>
                  <a:srgbClr val="FF0000"/>
                </a:solidFill>
              </a:rPr>
              <a:t>Tosclair</a:t>
            </a:r>
            <a:r>
              <a:rPr lang="en-US" i="1" dirty="0">
                <a:solidFill>
                  <a:srgbClr val="FF0000"/>
                </a:solidFill>
              </a:rPr>
              <a:t>” in 1967, illus. by JAMES RICE, </a:t>
            </a:r>
            <a:r>
              <a:rPr lang="en-US" dirty="0">
                <a:solidFill>
                  <a:srgbClr val="FF0000"/>
                </a:solidFill>
              </a:rPr>
              <a:t>#8, 1988</a:t>
            </a:r>
          </a:p>
          <a:p>
            <a:r>
              <a:rPr lang="en-US" dirty="0">
                <a:solidFill>
                  <a:srgbClr val="FF0000"/>
                </a:solidFill>
              </a:rPr>
              <a:t>Since then James Rice has published MANY versions of Night Before.  I have 10 others. </a:t>
            </a:r>
            <a:r>
              <a:rPr lang="en-US" dirty="0" smtClean="0">
                <a:solidFill>
                  <a:srgbClr val="FF0000"/>
                </a:solidFill>
              </a:rPr>
              <a:t> An Irish Night Before Christmas, #91, 1995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 descr="2502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58" y="1240686"/>
            <a:ext cx="1655635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18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Rocky Mountain &amp; Cowboy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23446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888"/>
            <a:ext cx="2819400" cy="3746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950" y="6029698"/>
            <a:ext cx="3270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Rocky Mountain Night Before Christmas, </a:t>
            </a:r>
            <a:r>
              <a:rPr lang="en-US" dirty="0" smtClean="0">
                <a:solidFill>
                  <a:srgbClr val="FF0000"/>
                </a:solidFill>
              </a:rPr>
              <a:t> #178,  2007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69103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76" y="1942888"/>
            <a:ext cx="2150428" cy="2857712"/>
          </a:xfrm>
          <a:prstGeom prst="rect">
            <a:avLst/>
          </a:prstGeom>
        </p:spPr>
      </p:pic>
      <p:pic>
        <p:nvPicPr>
          <p:cNvPr id="7" name="Picture 6" descr="21255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50" y="2140447"/>
            <a:ext cx="1911350" cy="2609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50050" y="5043268"/>
            <a:ext cx="239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Cowboy’s Night Before Christmas, </a:t>
            </a:r>
            <a:r>
              <a:rPr lang="en-US" dirty="0" smtClean="0">
                <a:solidFill>
                  <a:srgbClr val="FF0000"/>
                </a:solidFill>
              </a:rPr>
              <a:t> #68,  1992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199" y="5154766"/>
            <a:ext cx="239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Cowboy Night Before Christmas, </a:t>
            </a:r>
            <a:r>
              <a:rPr lang="en-US" dirty="0" smtClean="0">
                <a:solidFill>
                  <a:srgbClr val="FF0000"/>
                </a:solidFill>
              </a:rPr>
              <a:t> #36,  1986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DOT means picture book with original poem.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692400"/>
            <a:ext cx="635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For this </a:t>
            </a:r>
            <a:r>
              <a:rPr lang="en-US" sz="3600" dirty="0" err="1"/>
              <a:t>P</a:t>
            </a:r>
            <a:r>
              <a:rPr lang="en-US" sz="3600" dirty="0" err="1" smtClean="0"/>
              <a:t>owerpoint</a:t>
            </a:r>
            <a:r>
              <a:rPr lang="en-US" sz="3600" dirty="0" smtClean="0"/>
              <a:t> whenever there is information in black or </a:t>
            </a:r>
            <a:r>
              <a:rPr lang="en-US" sz="3600" dirty="0" smtClean="0">
                <a:solidFill>
                  <a:schemeClr val="bg1"/>
                </a:solidFill>
              </a:rPr>
              <a:t>white font the text is Clement Moore’s poem.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9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AFRICAN AMERICAN SANTAS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5874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2" y="1284358"/>
            <a:ext cx="3217335" cy="4593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174" y="6253059"/>
            <a:ext cx="323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# 99, 1996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776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67" y="1497106"/>
            <a:ext cx="4038600" cy="403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1088" y="6068393"/>
            <a:ext cx="323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</a:rPr>
              <a:t># 151, 2004, Jump at the Sun</a:t>
            </a:r>
          </a:p>
        </p:txBody>
      </p:sp>
    </p:spTree>
    <p:extLst>
      <p:ext uri="{BB962C8B-B14F-4D97-AF65-F5344CB8AC3E}">
        <p14:creationId xmlns:p14="http://schemas.microsoft.com/office/powerpoint/2010/main" val="3898225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-205304"/>
            <a:ext cx="7612063" cy="141763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Search and Find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11892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550"/>
            <a:ext cx="4038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298" y="5713733"/>
            <a:ext cx="3809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83500"/>
                </a:solidFill>
              </a:rPr>
              <a:t>3-D, #85, </a:t>
            </a:r>
            <a:r>
              <a:rPr lang="en-US" i="1" dirty="0" smtClean="0">
                <a:solidFill>
                  <a:srgbClr val="F83500"/>
                </a:solidFill>
              </a:rPr>
              <a:t>Look and Find on the Night Before </a:t>
            </a:r>
            <a:r>
              <a:rPr lang="en-US" i="1" dirty="0" smtClean="0">
                <a:solidFill>
                  <a:srgbClr val="F83500"/>
                </a:solidFill>
              </a:rPr>
              <a:t>Christmas</a:t>
            </a:r>
            <a:r>
              <a:rPr lang="en-US" i="1" dirty="0" smtClean="0">
                <a:solidFill>
                  <a:srgbClr val="F83500"/>
                </a:solidFill>
              </a:rPr>
              <a:t>, #63, </a:t>
            </a:r>
          </a:p>
          <a:p>
            <a:r>
              <a:rPr lang="en-US" i="1" dirty="0" smtClean="0">
                <a:solidFill>
                  <a:srgbClr val="F83500"/>
                </a:solidFill>
              </a:rPr>
              <a:t> Search &amp; Find, #173</a:t>
            </a:r>
            <a:endParaRPr lang="en-US" dirty="0">
              <a:solidFill>
                <a:srgbClr val="F83500"/>
              </a:solidFill>
            </a:endParaRPr>
          </a:p>
        </p:txBody>
      </p:sp>
      <p:pic>
        <p:nvPicPr>
          <p:cNvPr id="6" name="Picture 5" descr="6314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07" y="864757"/>
            <a:ext cx="2172608" cy="29112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80915" y="819044"/>
            <a:ext cx="3097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Hidden Picture Book</a:t>
            </a:r>
            <a:r>
              <a:rPr lang="en-US" dirty="0" smtClean="0">
                <a:solidFill>
                  <a:schemeClr val="accent6"/>
                </a:solidFill>
              </a:rPr>
              <a:t>, #58</a:t>
            </a:r>
          </a:p>
          <a:p>
            <a:r>
              <a:rPr lang="en-US" i="1" dirty="0" smtClean="0">
                <a:solidFill>
                  <a:schemeClr val="accent6"/>
                </a:solidFill>
              </a:rPr>
              <a:t>Can You See What I See,</a:t>
            </a:r>
            <a:r>
              <a:rPr lang="en-US" dirty="0" smtClean="0">
                <a:solidFill>
                  <a:schemeClr val="accent6"/>
                </a:solidFill>
              </a:rPr>
              <a:t> #159</a:t>
            </a:r>
            <a:endParaRPr lang="en-US" i="1" dirty="0">
              <a:solidFill>
                <a:schemeClr val="accent6"/>
              </a:solidFill>
            </a:endParaRPr>
          </a:p>
        </p:txBody>
      </p:sp>
      <p:pic>
        <p:nvPicPr>
          <p:cNvPr id="8" name="Picture 7" descr="598956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75" y="3767385"/>
            <a:ext cx="2125516" cy="3090615"/>
          </a:xfrm>
          <a:prstGeom prst="rect">
            <a:avLst/>
          </a:prstGeom>
        </p:spPr>
      </p:pic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15" y="146537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37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Pop-ups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96295"/>
            <a:ext cx="2709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Shadow pictures, #49  1992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9550" y="3857167"/>
            <a:ext cx="2709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Pop-up pages, #71, 1992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59" y="6071099"/>
            <a:ext cx="2709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Pop-up full pages, #89, 1993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9500" y="5599785"/>
            <a:ext cx="4117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Full page pop-ups in 2 sizes,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#27, 1987 &amp; 1989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5909" y="6135514"/>
            <a:ext cx="2962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Random House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 Pop-up #26, 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3" name="Picture 2" descr="511oPqqRuZL._SL30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675887"/>
            <a:ext cx="2857500" cy="3810000"/>
          </a:xfrm>
          <a:prstGeom prst="rect">
            <a:avLst/>
          </a:prstGeom>
        </p:spPr>
      </p:pic>
      <p:pic>
        <p:nvPicPr>
          <p:cNvPr id="4" name="Picture 3" descr="51NfOdhyuyL._SX458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2637"/>
            <a:ext cx="2196592" cy="2387600"/>
          </a:xfrm>
          <a:prstGeom prst="rect">
            <a:avLst/>
          </a:prstGeom>
        </p:spPr>
      </p:pic>
      <p:pic>
        <p:nvPicPr>
          <p:cNvPr id="10" name="Picture 9" descr="51liF2NA91L._SY373_BO1,204,203,200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26" y="1268506"/>
            <a:ext cx="3241851" cy="2436261"/>
          </a:xfrm>
          <a:prstGeom prst="rect">
            <a:avLst/>
          </a:prstGeom>
        </p:spPr>
      </p:pic>
      <p:pic>
        <p:nvPicPr>
          <p:cNvPr id="11" name="Picture 10" descr="21N1+-gewuL._SL500_BO1,204,203,200_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5" y="4004181"/>
            <a:ext cx="2032000" cy="2171700"/>
          </a:xfrm>
          <a:prstGeom prst="rect">
            <a:avLst/>
          </a:prstGeom>
        </p:spPr>
      </p:pic>
      <p:pic>
        <p:nvPicPr>
          <p:cNvPr id="12" name="Picture 11" descr="31UaDBl7OGL._BO1,204,203,200_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68" y="4302249"/>
            <a:ext cx="1949832" cy="19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09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 the Flaps Rebus, Michael Forman, #18, 1988</a:t>
            </a:r>
            <a:endParaRPr lang="en-US" dirty="0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52" y="3559716"/>
            <a:ext cx="3289300" cy="2463800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254"/>
            <a:ext cx="3048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29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Rebus, sticker, &amp; coloring books</a:t>
            </a:r>
            <a:endParaRPr lang="en-US" dirty="0"/>
          </a:p>
        </p:txBody>
      </p:sp>
      <p:pic>
        <p:nvPicPr>
          <p:cNvPr id="4" name="Picture 3" descr="24310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35" y="1755212"/>
            <a:ext cx="2869951" cy="3587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7309" y="1162119"/>
            <a:ext cx="262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Rebus Sticker, </a:t>
            </a:r>
            <a:r>
              <a:rPr lang="en-US" dirty="0" smtClean="0"/>
              <a:t>#97, 1996</a:t>
            </a:r>
            <a:endParaRPr lang="en-US" dirty="0"/>
          </a:p>
        </p:txBody>
      </p:sp>
      <p:pic>
        <p:nvPicPr>
          <p:cNvPr id="7" name="Picture 6" descr="2207766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6" y="3174597"/>
            <a:ext cx="2445556" cy="31684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2691" y="2242499"/>
            <a:ext cx="3282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Favorite is Laminated Coloring book which 25 students can use to round robin read in a circle. #15, #19, #41, #59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4818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137771"/>
            <a:ext cx="7612063" cy="1417638"/>
          </a:xfrm>
        </p:spPr>
        <p:txBody>
          <a:bodyPr/>
          <a:lstStyle/>
          <a:p>
            <a:r>
              <a:rPr lang="en-US" sz="3200" dirty="0" smtClean="0"/>
              <a:t>Shadow pictures, Scratch &amp; Sniff , Glow in the Dark</a:t>
            </a:r>
            <a:endParaRPr lang="en-US" sz="3200" dirty="0"/>
          </a:p>
        </p:txBody>
      </p:sp>
      <p:pic>
        <p:nvPicPr>
          <p:cNvPr id="4" name="Picture 3" descr="31858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8229"/>
            <a:ext cx="2197523" cy="2323096"/>
          </a:xfrm>
          <a:prstGeom prst="rect">
            <a:avLst/>
          </a:prstGeom>
        </p:spPr>
      </p:pic>
      <p:pic>
        <p:nvPicPr>
          <p:cNvPr id="5" name="Picture 4" descr="1857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69" y="2399777"/>
            <a:ext cx="3289361" cy="4458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017" y="1870173"/>
            <a:ext cx="316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Scratch &amp; Sniff, </a:t>
            </a:r>
            <a:r>
              <a:rPr lang="en-US" dirty="0" smtClean="0"/>
              <a:t>#187, 2007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90969" y="1834084"/>
            <a:ext cx="305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Bedtime Shadow, </a:t>
            </a:r>
            <a:r>
              <a:rPr lang="en-US" dirty="0" smtClean="0">
                <a:solidFill>
                  <a:srgbClr val="000000"/>
                </a:solidFill>
              </a:rPr>
              <a:t>#168, 2006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484965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" y="4648216"/>
            <a:ext cx="1809074" cy="18452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78" y="3809334"/>
            <a:ext cx="262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Glitter Glow, #134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Watch Me Glow #66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 descr="103572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17" y="3194320"/>
            <a:ext cx="2907792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32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-326932"/>
            <a:ext cx="7612063" cy="14176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Dogs and Cats Versions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174206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488667"/>
            <a:ext cx="1582974" cy="2029453"/>
          </a:xfrm>
          <a:prstGeom prst="rect">
            <a:avLst/>
          </a:prstGeom>
        </p:spPr>
      </p:pic>
      <p:pic>
        <p:nvPicPr>
          <p:cNvPr id="5" name="Picture 4" descr="8855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50" y="3502835"/>
            <a:ext cx="1857162" cy="1853447"/>
          </a:xfrm>
          <a:prstGeom prst="rect">
            <a:avLst/>
          </a:prstGeom>
        </p:spPr>
      </p:pic>
      <p:pic>
        <p:nvPicPr>
          <p:cNvPr id="6" name="Picture 5" descr="78477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36" y="1927660"/>
            <a:ext cx="2457251" cy="2575734"/>
          </a:xfrm>
          <a:prstGeom prst="rect">
            <a:avLst/>
          </a:prstGeom>
        </p:spPr>
      </p:pic>
      <p:pic>
        <p:nvPicPr>
          <p:cNvPr id="7" name="Picture 6" descr="51969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587" y="1781951"/>
            <a:ext cx="2383706" cy="2921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0546" y="5390568"/>
            <a:ext cx="2626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 Dog’s (Cat’s) Night Before Christmas, </a:t>
            </a:r>
            <a:r>
              <a:rPr lang="en-US" dirty="0" smtClean="0">
                <a:solidFill>
                  <a:srgbClr val="FF0000"/>
                </a:solidFill>
              </a:rPr>
              <a:t>#156 &amp; #157, 2005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174" y="5678064"/>
            <a:ext cx="2626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The Night Before Dog-mas, Cat-mas, </a:t>
            </a:r>
            <a:r>
              <a:rPr lang="en-US" dirty="0" smtClean="0">
                <a:solidFill>
                  <a:srgbClr val="FF0000"/>
                </a:solidFill>
              </a:rPr>
              <a:t>#121 &amp; #122, 1998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 descr="986805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8351"/>
            <a:ext cx="1279511" cy="1790510"/>
          </a:xfrm>
          <a:prstGeom prst="rect">
            <a:avLst/>
          </a:prstGeom>
        </p:spPr>
      </p:pic>
      <p:pic>
        <p:nvPicPr>
          <p:cNvPr id="12" name="Picture 11" descr="200397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39" y="994551"/>
            <a:ext cx="1342883" cy="17905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3200" y="2708861"/>
            <a:ext cx="337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 Dog’s (Cat’s) Night </a:t>
            </a:r>
            <a:r>
              <a:rPr lang="en-US" i="1" dirty="0" err="1" smtClean="0">
                <a:solidFill>
                  <a:srgbClr val="FF0000"/>
                </a:solidFill>
              </a:rPr>
              <a:t>Beforeg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Christmas, </a:t>
            </a:r>
            <a:r>
              <a:rPr lang="en-US" dirty="0" smtClean="0">
                <a:solidFill>
                  <a:srgbClr val="FF0000"/>
                </a:solidFill>
              </a:rPr>
              <a:t>#113 &amp; #114, 1996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69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Other Holidays or events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8313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201327"/>
            <a:ext cx="2879020" cy="2888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400" y="4799158"/>
            <a:ext cx="3643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Night Before Kindergarten, #149,  2001. …Halloween, #116, 1999 Fort Collins, Colorado Author Natasha Wing  has many variations.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1825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20" y="1201327"/>
            <a:ext cx="2905513" cy="2914650"/>
          </a:xfrm>
          <a:prstGeom prst="rect">
            <a:avLst/>
          </a:prstGeom>
        </p:spPr>
      </p:pic>
      <p:pic>
        <p:nvPicPr>
          <p:cNvPr id="7" name="Picture 6" descr="106075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33" y="3619500"/>
            <a:ext cx="4038600" cy="3238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59601" y="1836327"/>
            <a:ext cx="185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F83500"/>
                  </a:solidFill>
                </a:ln>
                <a:solidFill>
                  <a:srgbClr val="FFFFFF"/>
                </a:solidFill>
              </a:rPr>
              <a:t>“</a:t>
            </a:r>
            <a:r>
              <a:rPr lang="en-US" dirty="0" err="1" smtClean="0">
                <a:ln>
                  <a:solidFill>
                    <a:srgbClr val="F83500"/>
                  </a:solidFill>
                </a:ln>
                <a:solidFill>
                  <a:srgbClr val="FFFFFF"/>
                </a:solidFill>
              </a:rPr>
              <a:t>Twas</a:t>
            </a:r>
            <a:r>
              <a:rPr lang="en-US" dirty="0" smtClean="0">
                <a:ln>
                  <a:solidFill>
                    <a:srgbClr val="F83500"/>
                  </a:solidFill>
                </a:ln>
                <a:solidFill>
                  <a:srgbClr val="FFFFFF"/>
                </a:solidFill>
              </a:rPr>
              <a:t> the Night Before Thanksgiving, #96, 1990 </a:t>
            </a:r>
            <a:r>
              <a:rPr lang="en-US" dirty="0" err="1" smtClean="0">
                <a:ln>
                  <a:solidFill>
                    <a:srgbClr val="F83500"/>
                  </a:solidFill>
                </a:ln>
                <a:solidFill>
                  <a:srgbClr val="FFFFFF"/>
                </a:solidFill>
              </a:rPr>
              <a:t>Dav</a:t>
            </a:r>
            <a:r>
              <a:rPr lang="en-US" dirty="0" smtClean="0">
                <a:ln>
                  <a:solidFill>
                    <a:srgbClr val="F83500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dirty="0" err="1" smtClean="0">
                <a:ln>
                  <a:solidFill>
                    <a:srgbClr val="F83500"/>
                  </a:solidFill>
                </a:ln>
                <a:solidFill>
                  <a:srgbClr val="FFFFFF"/>
                </a:solidFill>
              </a:rPr>
              <a:t>Pilkey</a:t>
            </a:r>
            <a:endParaRPr lang="en-US" dirty="0">
              <a:ln>
                <a:solidFill>
                  <a:srgbClr val="F83500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44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9446"/>
            <a:ext cx="8377237" cy="141763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Parody with messages I love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19804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035"/>
            <a:ext cx="3330537" cy="4566397"/>
          </a:xfrm>
          <a:prstGeom prst="rect">
            <a:avLst/>
          </a:prstGeom>
        </p:spPr>
      </p:pic>
      <p:pic>
        <p:nvPicPr>
          <p:cNvPr id="6" name="Picture 5" descr="11324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37" y="766659"/>
            <a:ext cx="4038600" cy="3213100"/>
          </a:xfrm>
          <a:prstGeom prst="rect">
            <a:avLst/>
          </a:prstGeom>
        </p:spPr>
      </p:pic>
      <p:pic>
        <p:nvPicPr>
          <p:cNvPr id="7" name="Picture 6" descr="9178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37" y="4051633"/>
            <a:ext cx="2810003" cy="27746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7308" y="4384328"/>
            <a:ext cx="262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Santa Cows, </a:t>
            </a:r>
            <a:r>
              <a:rPr lang="en-US" dirty="0" smtClean="0">
                <a:solidFill>
                  <a:srgbClr val="FF0000"/>
                </a:solidFill>
              </a:rPr>
              <a:t>#50, 1991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0297" y="6002218"/>
            <a:ext cx="262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Mouse Before Christmas, </a:t>
            </a:r>
            <a:r>
              <a:rPr lang="en-US" dirty="0" smtClean="0">
                <a:solidFill>
                  <a:srgbClr val="FF0000"/>
                </a:solidFill>
              </a:rPr>
              <a:t>#108, 1997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281" y="6279217"/>
            <a:ext cx="262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Angel Pig…, </a:t>
            </a:r>
            <a:r>
              <a:rPr lang="en-US" dirty="0" smtClean="0">
                <a:solidFill>
                  <a:srgbClr val="FF0000"/>
                </a:solidFill>
              </a:rPr>
              <a:t>#105, 1997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86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School Parodies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233575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2" y="1497106"/>
            <a:ext cx="1386015" cy="185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951" y="3743698"/>
            <a:ext cx="2391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 Teacher’s Night Before Christmas, </a:t>
            </a:r>
            <a:r>
              <a:rPr lang="en-US" dirty="0" smtClean="0">
                <a:solidFill>
                  <a:srgbClr val="FF0000"/>
                </a:solidFill>
              </a:rPr>
              <a:t> #110,  1996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8878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50" y="1244600"/>
            <a:ext cx="2137559" cy="2743200"/>
          </a:xfrm>
          <a:prstGeom prst="rect">
            <a:avLst/>
          </a:prstGeom>
        </p:spPr>
      </p:pic>
      <p:pic>
        <p:nvPicPr>
          <p:cNvPr id="7" name="Picture 6" descr="49746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32" y="1030065"/>
            <a:ext cx="2601468" cy="3389535"/>
          </a:xfrm>
          <a:prstGeom prst="rect">
            <a:avLst/>
          </a:prstGeom>
        </p:spPr>
      </p:pic>
      <p:pic>
        <p:nvPicPr>
          <p:cNvPr id="8" name="Picture 7" descr="243105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34" y="4419600"/>
            <a:ext cx="1856232" cy="21831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951" y="5568033"/>
            <a:ext cx="2391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 Teacher’s Tale of The Night Before Christmas, </a:t>
            </a:r>
            <a:r>
              <a:rPr lang="en-US" dirty="0" smtClean="0">
                <a:solidFill>
                  <a:srgbClr val="FF0000"/>
                </a:solidFill>
              </a:rPr>
              <a:t> #148,  2002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6751" y="4541501"/>
            <a:ext cx="23912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The Teacher’s (</a:t>
            </a:r>
            <a:r>
              <a:rPr lang="en-US" i="1" dirty="0" err="1" smtClean="0">
                <a:solidFill>
                  <a:srgbClr val="FF0000"/>
                </a:solidFill>
              </a:rPr>
              <a:t>Principals’s</a:t>
            </a:r>
            <a:r>
              <a:rPr lang="en-US" i="1" dirty="0" smtClean="0">
                <a:solidFill>
                  <a:srgbClr val="FF0000"/>
                </a:solidFill>
              </a:rPr>
              <a:t>)  Night Before Christmas, </a:t>
            </a:r>
            <a:r>
              <a:rPr lang="en-US" dirty="0" smtClean="0">
                <a:solidFill>
                  <a:srgbClr val="FF0000"/>
                </a:solidFill>
              </a:rPr>
              <a:t> #131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&amp; #140, 2004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By Steven L. Layne with James Rice illustrations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dot means variation based upon the poem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7599" y="1803400"/>
            <a:ext cx="72596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For this </a:t>
            </a:r>
            <a:r>
              <a:rPr lang="en-US" sz="4000" dirty="0" err="1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FF0000"/>
                </a:solidFill>
              </a:rPr>
              <a:t>owerpoint</a:t>
            </a:r>
            <a:r>
              <a:rPr lang="en-US" sz="4000" dirty="0" smtClean="0">
                <a:solidFill>
                  <a:srgbClr val="FF0000"/>
                </a:solidFill>
              </a:rPr>
              <a:t> whenever there is information in red font the text is a parody or variation, not the original poem. 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3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Before and After Parodies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51xX5YJES0L._SY373_BO1,204,203,20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50" y="1975118"/>
            <a:ext cx="3295650" cy="3695163"/>
          </a:xfrm>
          <a:prstGeom prst="rect">
            <a:avLst/>
          </a:prstGeom>
        </p:spPr>
      </p:pic>
      <p:pic>
        <p:nvPicPr>
          <p:cNvPr id="5" name="Picture 4" descr="2527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1143000"/>
            <a:ext cx="2679700" cy="2679700"/>
          </a:xfrm>
          <a:prstGeom prst="rect">
            <a:avLst/>
          </a:prstGeom>
        </p:spPr>
      </p:pic>
      <p:pic>
        <p:nvPicPr>
          <p:cNvPr id="6" name="Picture 5" descr="31T247-xF-L._BO1,204,203,200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1143000"/>
            <a:ext cx="2006600" cy="3149600"/>
          </a:xfrm>
          <a:prstGeom prst="rect">
            <a:avLst/>
          </a:prstGeom>
        </p:spPr>
      </p:pic>
      <p:pic>
        <p:nvPicPr>
          <p:cNvPr id="7" name="Picture 6" descr="726521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36" y="4521200"/>
            <a:ext cx="2277364" cy="22773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3526" y="3822700"/>
            <a:ext cx="383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Night Before the Night Before  Christmas #150,  2002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351" y="6182098"/>
            <a:ext cx="239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Night After Christmas #145,  1977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2226" y="4531098"/>
            <a:ext cx="2391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‘Twas</a:t>
            </a:r>
            <a:r>
              <a:rPr lang="en-US" dirty="0" smtClean="0">
                <a:solidFill>
                  <a:srgbClr val="FF0000"/>
                </a:solidFill>
              </a:rPr>
              <a:t> the Night After Christmas: The Untold Story #38,  1990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2226" y="6029698"/>
            <a:ext cx="239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‘Tis</a:t>
            </a:r>
            <a:r>
              <a:rPr lang="en-US" dirty="0" smtClean="0">
                <a:solidFill>
                  <a:srgbClr val="FF0000"/>
                </a:solidFill>
              </a:rPr>
              <a:t> the  </a:t>
            </a:r>
            <a:r>
              <a:rPr lang="en-US" dirty="0" err="1" smtClean="0">
                <a:solidFill>
                  <a:srgbClr val="FF0000"/>
                </a:solidFill>
              </a:rPr>
              <a:t>DayAfter</a:t>
            </a:r>
            <a:r>
              <a:rPr lang="en-US" dirty="0" smtClean="0">
                <a:solidFill>
                  <a:srgbClr val="FF0000"/>
                </a:solidFill>
              </a:rPr>
              <a:t> Christmas #73,  1991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0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Happy Christmas!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2015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8542" y="5457967"/>
            <a:ext cx="4045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83500"/>
                </a:solidFill>
              </a:rPr>
              <a:t>Olaf’s Night Before Christmas, #194</a:t>
            </a:r>
            <a:endParaRPr lang="en-US" sz="2800" dirty="0">
              <a:solidFill>
                <a:srgbClr val="F83500"/>
              </a:solidFill>
            </a:endParaRPr>
          </a:p>
        </p:txBody>
      </p:sp>
      <p:pic>
        <p:nvPicPr>
          <p:cNvPr id="5" name="Picture 4" descr="265116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106"/>
            <a:ext cx="4038600" cy="4038600"/>
          </a:xfrm>
          <a:prstGeom prst="rect">
            <a:avLst/>
          </a:prstGeom>
        </p:spPr>
      </p:pic>
      <p:pic>
        <p:nvPicPr>
          <p:cNvPr id="6" name="Picture 5" descr="2439706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19267"/>
            <a:ext cx="4038600" cy="3898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113" y="5719577"/>
            <a:ext cx="4045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83500"/>
                </a:solidFill>
              </a:rPr>
              <a:t>Nutcracker’s </a:t>
            </a:r>
            <a:r>
              <a:rPr lang="en-US" sz="2800" i="1" dirty="0" smtClean="0">
                <a:solidFill>
                  <a:srgbClr val="F83500"/>
                </a:solidFill>
              </a:rPr>
              <a:t>… </a:t>
            </a:r>
            <a:r>
              <a:rPr lang="en-US" sz="2800" dirty="0" smtClean="0">
                <a:solidFill>
                  <a:srgbClr val="F83500"/>
                </a:solidFill>
              </a:rPr>
              <a:t>, #193</a:t>
            </a:r>
            <a:endParaRPr lang="en-US" sz="2800" dirty="0">
              <a:solidFill>
                <a:srgbClr val="F83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5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Books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c2af85c192f3c8b5977647548674443415873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32" y="1200954"/>
            <a:ext cx="3167068" cy="4342402"/>
          </a:xfrm>
          <a:prstGeom prst="rect">
            <a:avLst/>
          </a:prstGeom>
        </p:spPr>
      </p:pic>
      <p:pic>
        <p:nvPicPr>
          <p:cNvPr id="3" name="Picture 2" descr="9496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796856"/>
            <a:ext cx="3219965" cy="3746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5174" y="5809734"/>
            <a:ext cx="3806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Magical Cut Paper Edition, #173, 2007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7174" y="5809734"/>
            <a:ext cx="3806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Big Book, #40, 1988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1748" y="3096736"/>
            <a:ext cx="1495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Illustrated by Paul Johnson, #43, 1990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04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Pop-up, #53, 1992</a:t>
            </a:r>
            <a:br>
              <a:rPr lang="en-US" dirty="0" smtClean="0"/>
            </a:br>
            <a:r>
              <a:rPr lang="en-US" dirty="0" smtClean="0"/>
              <a:t>Velvet Cover #169, 2006 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9" y="3121537"/>
            <a:ext cx="2906862" cy="3059855"/>
          </a:xfrm>
          <a:prstGeom prst="rect">
            <a:avLst/>
          </a:prstGeom>
        </p:spPr>
      </p:pic>
      <p:pic>
        <p:nvPicPr>
          <p:cNvPr id="5" name="Picture 4" descr="59362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1916108"/>
            <a:ext cx="2755900" cy="3466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2071" y="5658172"/>
            <a:ext cx="3578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 #169, 2006 with CD recording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7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Books</a:t>
            </a:r>
            <a:endParaRPr lang="en-US" dirty="0"/>
          </a:p>
        </p:txBody>
      </p:sp>
      <p:pic>
        <p:nvPicPr>
          <p:cNvPr id="4" name="Picture 3" descr="97818614729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323878"/>
            <a:ext cx="3657600" cy="3648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174" y="5809734"/>
            <a:ext cx="3806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Lift the flaps and sparkling surprises, #166, 2005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226811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67" y="1497106"/>
            <a:ext cx="1877253" cy="1883156"/>
          </a:xfrm>
          <a:prstGeom prst="rect">
            <a:avLst/>
          </a:prstGeom>
        </p:spPr>
      </p:pic>
      <p:pic>
        <p:nvPicPr>
          <p:cNvPr id="7" name="Picture 6" descr="223896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22" y="4499749"/>
            <a:ext cx="2445115" cy="2127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03089" y="3558062"/>
            <a:ext cx="3806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#48, 1991	#117, 1997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0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Penny Ives Revolving Picture and Lift the Flap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2080224"/>
            <a:ext cx="4508215" cy="3577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2071" y="5658172"/>
            <a:ext cx="270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 #7, 1988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99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4647</TotalTime>
  <Words>1115</Words>
  <Application>Microsoft Macintosh PowerPoint</Application>
  <PresentationFormat>On-screen Show (4:3)</PresentationFormat>
  <Paragraphs>141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Habitat</vt:lpstr>
      <vt:lpstr>The Night Before Christmas</vt:lpstr>
      <vt:lpstr>1976 #1</vt:lpstr>
      <vt:lpstr>Green DOT means picture book with original poem.</vt:lpstr>
      <vt:lpstr>Red dot means variation based upon the poem</vt:lpstr>
      <vt:lpstr>2015</vt:lpstr>
      <vt:lpstr>Big Books </vt:lpstr>
      <vt:lpstr>Triangle Pop-up, #53, 1992 Velvet Cover #169, 2006 </vt:lpstr>
      <vt:lpstr>Board Books</vt:lpstr>
      <vt:lpstr>Penny Ives Revolving Picture and Lift the Flap</vt:lpstr>
      <vt:lpstr>Magic Windows, #146, 2003 AniMotion, #181, 2009</vt:lpstr>
      <vt:lpstr>Michael Hague Pop-up #28, 1981</vt:lpstr>
      <vt:lpstr>Robert Sabuda Pop-Up, #138, 2002</vt:lpstr>
      <vt:lpstr>Goldilocks- Lifesavers – Golden Books 1987 #4</vt:lpstr>
      <vt:lpstr>Ruth Sanderson Carousel Book, #86, 1994</vt:lpstr>
      <vt:lpstr>Oldest ones have Whitman c 1950 MCML #175 and c 1958 MCMLVIII #83</vt:lpstr>
      <vt:lpstr>Original Poem with unusual characters</vt:lpstr>
      <vt:lpstr>Recordings </vt:lpstr>
      <vt:lpstr>Unfoldable and board pop-up </vt:lpstr>
      <vt:lpstr>Characters Kids Know (sometimes parody poem)</vt:lpstr>
      <vt:lpstr>Poem with usable items</vt:lpstr>
      <vt:lpstr>Some well known illustrators</vt:lpstr>
      <vt:lpstr>More well known illustrators</vt:lpstr>
      <vt:lpstr>A couple more favorite illustrators</vt:lpstr>
      <vt:lpstr>Grandma Moses and Will Moses</vt:lpstr>
      <vt:lpstr>Spanish &amp; English</vt:lpstr>
      <vt:lpstr>Sign Language, #62 &amp; # 128</vt:lpstr>
      <vt:lpstr>Hawaii</vt:lpstr>
      <vt:lpstr>Variations from specific    places</vt:lpstr>
      <vt:lpstr>Rocky Mountain &amp; Cowboy</vt:lpstr>
      <vt:lpstr>AFRICAN AMERICAN SANTAS</vt:lpstr>
      <vt:lpstr>Search and Find</vt:lpstr>
      <vt:lpstr>Pop-ups</vt:lpstr>
      <vt:lpstr>Lift the Flaps Rebus, Michael Forman, #18, 1988</vt:lpstr>
      <vt:lpstr>Rebus, sticker, &amp; coloring books</vt:lpstr>
      <vt:lpstr>Shadow pictures, Scratch &amp; Sniff , Glow in the Dark</vt:lpstr>
      <vt:lpstr>Dogs and Cats Versions</vt:lpstr>
      <vt:lpstr>Other Holidays or events</vt:lpstr>
      <vt:lpstr>Parody with messages I love</vt:lpstr>
      <vt:lpstr>School Parodies</vt:lpstr>
      <vt:lpstr>Before and After Parodies</vt:lpstr>
      <vt:lpstr>Have a Happy Christmas!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Night Before Christmas</dc:title>
  <dc:creator>Marcie Haloin</dc:creator>
  <cp:lastModifiedBy>Marcie Haloin</cp:lastModifiedBy>
  <cp:revision>105</cp:revision>
  <cp:lastPrinted>2015-12-17T04:14:54Z</cp:lastPrinted>
  <dcterms:created xsi:type="dcterms:W3CDTF">2015-12-12T12:10:23Z</dcterms:created>
  <dcterms:modified xsi:type="dcterms:W3CDTF">2015-12-17T04:15:09Z</dcterms:modified>
</cp:coreProperties>
</file>