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Default Extension="gif" ContentType="image/gi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slides/slide20.xml" ContentType="application/vnd.openxmlformats-officedocument.presentationml.slid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sldIdLst>
    <p:sldId id="256" r:id="rId2"/>
    <p:sldId id="257" r:id="rId3"/>
    <p:sldId id="263" r:id="rId4"/>
    <p:sldId id="264" r:id="rId5"/>
    <p:sldId id="262" r:id="rId6"/>
    <p:sldId id="261" r:id="rId7"/>
    <p:sldId id="260" r:id="rId8"/>
    <p:sldId id="259" r:id="rId9"/>
    <p:sldId id="258" r:id="rId10"/>
    <p:sldId id="265" r:id="rId11"/>
    <p:sldId id="276" r:id="rId12"/>
    <p:sldId id="266" r:id="rId13"/>
    <p:sldId id="267" r:id="rId14"/>
    <p:sldId id="268" r:id="rId15"/>
    <p:sldId id="269" r:id="rId16"/>
    <p:sldId id="270" r:id="rId17"/>
    <p:sldId id="271" r:id="rId18"/>
    <p:sldId id="272" r:id="rId19"/>
    <p:sldId id="273" r:id="rId20"/>
    <p:sldId id="274" r:id="rId21"/>
    <p:sldId id="275"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368" autoAdjust="0"/>
    <p:restoredTop sz="94684" autoAdjust="0"/>
  </p:normalViewPr>
  <p:slideViewPr>
    <p:cSldViewPr>
      <p:cViewPr varScale="1">
        <p:scale>
          <a:sx n="87" d="100"/>
          <a:sy n="87" d="100"/>
        </p:scale>
        <p:origin x="-104" y="-208"/>
      </p:cViewPr>
      <p:guideLst>
        <p:guide orient="horz" pos="2160"/>
        <p:guide pos="2880"/>
      </p:guideLst>
    </p:cSldViewPr>
  </p:slideViewPr>
  <p:notesTextViewPr>
    <p:cViewPr>
      <p:scale>
        <a:sx n="1" d="1"/>
        <a:sy n="1" d="1"/>
      </p:scale>
      <p:origin x="0" y="0"/>
    </p:cViewPr>
  </p:notesTextViewPr>
  <p:sorterViewPr>
    <p:cViewPr>
      <p:scale>
        <a:sx n="100" d="100"/>
        <a:sy n="100" d="100"/>
      </p:scale>
      <p:origin x="0" y="165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8585F7-D15D-408B-BE0C-AFD6A9685173}" type="datetimeFigureOut">
              <a:rPr lang="en-US" smtClean="0"/>
              <a:pPr/>
              <a:t>10/17/14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A8749-6D66-420A-8438-3A6A3DCA2236}"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880985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8585F7-D15D-408B-BE0C-AFD6A9685173}" type="datetimeFigureOut">
              <a:rPr lang="en-US" smtClean="0"/>
              <a:pPr/>
              <a:t>10/17/14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A8749-6D66-420A-8438-3A6A3DCA2236}"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83924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8585F7-D15D-408B-BE0C-AFD6A9685173}" type="datetimeFigureOut">
              <a:rPr lang="en-US" smtClean="0"/>
              <a:pPr/>
              <a:t>10/17/14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A8749-6D66-420A-8438-3A6A3DCA2236}"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56012341"/>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8585F7-D15D-408B-BE0C-AFD6A9685173}" type="datetimeFigureOut">
              <a:rPr lang="en-US" smtClean="0"/>
              <a:pPr/>
              <a:t>10/17/14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A8749-6D66-420A-8438-3A6A3DCA2236}"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96761633"/>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8585F7-D15D-408B-BE0C-AFD6A9685173}" type="datetimeFigureOut">
              <a:rPr lang="en-US" smtClean="0"/>
              <a:pPr/>
              <a:t>10/17/14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A8749-6D66-420A-8438-3A6A3DCA2236}"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86178535"/>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8585F7-D15D-408B-BE0C-AFD6A9685173}" type="datetimeFigureOut">
              <a:rPr lang="en-US" smtClean="0"/>
              <a:pPr/>
              <a:t>10/17/14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A8749-6D66-420A-8438-3A6A3DCA2236}"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231179132"/>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8585F7-D15D-408B-BE0C-AFD6A9685173}" type="datetimeFigureOut">
              <a:rPr lang="en-US" smtClean="0"/>
              <a:pPr/>
              <a:t>10/17/14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BA8749-6D66-420A-8438-3A6A3DCA2236}"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26958713"/>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8585F7-D15D-408B-BE0C-AFD6A9685173}" type="datetimeFigureOut">
              <a:rPr lang="en-US" smtClean="0"/>
              <a:pPr/>
              <a:t>10/17/14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BA8749-6D66-420A-8438-3A6A3DCA2236}"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500933670"/>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8585F7-D15D-408B-BE0C-AFD6A9685173}" type="datetimeFigureOut">
              <a:rPr lang="en-US" smtClean="0"/>
              <a:pPr/>
              <a:t>10/17/14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BA8749-6D66-420A-8438-3A6A3DCA2236}"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965600720"/>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8585F7-D15D-408B-BE0C-AFD6A9685173}" type="datetimeFigureOut">
              <a:rPr lang="en-US" smtClean="0"/>
              <a:pPr/>
              <a:t>10/17/14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A8749-6D66-420A-8438-3A6A3DCA2236}"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46893096"/>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8585F7-D15D-408B-BE0C-AFD6A9685173}" type="datetimeFigureOut">
              <a:rPr lang="en-US" smtClean="0"/>
              <a:pPr/>
              <a:t>10/17/14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A8749-6D66-420A-8438-3A6A3DCA2236}"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56659395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8585F7-D15D-408B-BE0C-AFD6A9685173}" type="datetimeFigureOut">
              <a:rPr lang="en-US" smtClean="0"/>
              <a:pPr/>
              <a:t>10/17/14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BA8749-6D66-420A-8438-3A6A3DCA2236}"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914898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 Id="rId3" Type="http://schemas.openxmlformats.org/officeDocument/2006/relationships/hyperlink" Target="http://safeshare.tv/w/EJrMpWPlhq"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 Id="rId3" Type="http://schemas.openxmlformats.org/officeDocument/2006/relationships/hyperlink" Target="http://safeshare.tv/w/KxrDZjEnNh"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 Id="rId3" Type="http://schemas.openxmlformats.org/officeDocument/2006/relationships/hyperlink" Target="http://safeshare.tv/w/PoZtuORsK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eg"/><Relationship Id="rId3" Type="http://schemas.openxmlformats.org/officeDocument/2006/relationships/hyperlink" Target="http://safeshare.tv/w/VOayfIFozI"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eg"/><Relationship Id="rId3" Type="http://schemas.openxmlformats.org/officeDocument/2006/relationships/hyperlink" Target="http://safeshare.tv/w/onjoHYTkMy"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jpeg"/><Relationship Id="rId3" Type="http://schemas.openxmlformats.org/officeDocument/2006/relationships/hyperlink" Target="http://safeshare.tv/w/fzEsxmkBo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jpeg"/><Relationship Id="rId3" Type="http://schemas.openxmlformats.org/officeDocument/2006/relationships/hyperlink" Target="http://safeshare.tv/w/lcBNJUtmQW"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jpeg"/><Relationship Id="rId3" Type="http://schemas.openxmlformats.org/officeDocument/2006/relationships/hyperlink" Target="http://safeshare.tv/w/KOUnEaFZXM"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jpeg"/><Relationship Id="rId3" Type="http://schemas.openxmlformats.org/officeDocument/2006/relationships/hyperlink" Target="http://safeshare.tv/w/RygZSnAZvV"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jpeg"/><Relationship Id="rId3" Type="http://schemas.openxmlformats.org/officeDocument/2006/relationships/hyperlink" Target="http://safeshare.tv/w/EsXJQcDYan"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file://localhost/blob/https/::www.youtube.com:433e5083-f881-43d8-b31d-45215351a2ec" TargetMode="External"/><Relationship Id="rId4" Type="http://schemas.openxmlformats.org/officeDocument/2006/relationships/hyperlink" Target="http://safeshare.tv/w/wEZAgCCpZS" TargetMode="External"/><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jpeg"/><Relationship Id="rId3" Type="http://schemas.openxmlformats.org/officeDocument/2006/relationships/hyperlink" Target="http://safeshare.tv/w/DZXYnvknaj"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jpeg"/><Relationship Id="rId3" Type="http://schemas.openxmlformats.org/officeDocument/2006/relationships/hyperlink" Target="https://www.youtube.com/watch?v=Os4YCzWzipA"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hyperlink" Target="http://safeshare.tv/w/BwPBynXpb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 Id="rId3" Type="http://schemas.openxmlformats.org/officeDocument/2006/relationships/hyperlink" Target="http://safeshare.tv/w/gRGMpCCNjQ"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 Id="rId3" Type="http://schemas.openxmlformats.org/officeDocument/2006/relationships/hyperlink" Target="http://safeshare.tv/w/VGEcQqciRw"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 Id="rId3" Type="http://schemas.openxmlformats.org/officeDocument/2006/relationships/hyperlink" Target="http://safeshare.tv/w/vAPPOuNUFi"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 Id="rId3" Type="http://schemas.openxmlformats.org/officeDocument/2006/relationships/hyperlink" Target="http://safeshare.tv/w/BxbSFmNWz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 Id="rId3" Type="http://schemas.openxmlformats.org/officeDocument/2006/relationships/hyperlink" Target="http://safeshare.tv/w/KxGTlvskl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 Id="rId3" Type="http://schemas.openxmlformats.org/officeDocument/2006/relationships/hyperlink" Target="http://safeshare.tv/w/BKtIJMwihV"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8001000" cy="5129213"/>
          </a:xfrm>
        </p:spPr>
        <p:txBody>
          <a:bodyPr>
            <a:noAutofit/>
          </a:bodyPr>
          <a:lstStyle/>
          <a:p>
            <a:r>
              <a:rPr lang="en-US" sz="8000" dirty="0" smtClean="0"/>
              <a:t>Colorado Children’s Book Awards </a:t>
            </a:r>
            <a:br>
              <a:rPr lang="en-US" sz="8000" dirty="0" smtClean="0"/>
            </a:br>
            <a:r>
              <a:rPr lang="en-US" sz="8000" dirty="0" smtClean="0"/>
              <a:t>2015</a:t>
            </a:r>
            <a:endParaRPr lang="en-US" sz="8000" dirty="0"/>
          </a:p>
        </p:txBody>
      </p:sp>
      <p:pic>
        <p:nvPicPr>
          <p:cNvPr id="3" name="Picture 2"/>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28600" y="3827781"/>
            <a:ext cx="3225799" cy="2903219"/>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854579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533400" y="1524000"/>
            <a:ext cx="3505200" cy="3518682"/>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3657600" y="304800"/>
            <a:ext cx="5334000" cy="584775"/>
          </a:xfrm>
          <a:prstGeom prst="rect">
            <a:avLst/>
          </a:prstGeom>
          <a:noFill/>
        </p:spPr>
        <p:txBody>
          <a:bodyPr wrap="square" rtlCol="0">
            <a:spAutoFit/>
          </a:bodyPr>
          <a:lstStyle/>
          <a:p>
            <a:pPr algn="ctr"/>
            <a:r>
              <a:rPr lang="en-US" sz="3200" dirty="0" smtClean="0">
                <a:hlinkClick r:id="rId3"/>
              </a:rPr>
              <a:t>That Is Not a Good Idea! Trailer</a:t>
            </a:r>
            <a:endParaRPr lang="en-US" sz="3200" dirty="0"/>
          </a:p>
        </p:txBody>
      </p:sp>
      <p:sp>
        <p:nvSpPr>
          <p:cNvPr id="4" name="TextBox 3"/>
          <p:cNvSpPr txBox="1"/>
          <p:nvPr/>
        </p:nvSpPr>
        <p:spPr>
          <a:xfrm>
            <a:off x="4572000" y="1295400"/>
            <a:ext cx="4191000" cy="3416320"/>
          </a:xfrm>
          <a:prstGeom prst="rect">
            <a:avLst/>
          </a:prstGeom>
          <a:noFill/>
        </p:spPr>
        <p:txBody>
          <a:bodyPr wrap="square" rtlCol="0">
            <a:spAutoFit/>
          </a:bodyPr>
          <a:lstStyle/>
          <a:p>
            <a:r>
              <a:rPr lang="en-US" sz="2400" dirty="0"/>
              <a:t> </a:t>
            </a:r>
            <a:r>
              <a:rPr lang="en-US" sz="2400" dirty="0" smtClean="0"/>
              <a:t>This is tale </a:t>
            </a:r>
            <a:r>
              <a:rPr lang="en-US" sz="2400" dirty="0"/>
              <a:t>of a hungry fox who invites a plump goose to </a:t>
            </a:r>
            <a:r>
              <a:rPr lang="en-US" sz="2400" dirty="0" smtClean="0"/>
              <a:t>dinner.  The reader can see the goose is in trouble when the fox gets her to follow him home to be his meal.  You may be surprised with what happens!</a:t>
            </a:r>
          </a:p>
          <a:p>
            <a:endParaRPr lang="en-US" sz="2400" dirty="0"/>
          </a:p>
          <a:p>
            <a:r>
              <a:rPr lang="en-US" sz="2400" dirty="0" smtClean="0"/>
              <a:t>~</a:t>
            </a:r>
            <a:r>
              <a:rPr lang="en-US" sz="2400" dirty="0" err="1" smtClean="0"/>
              <a:t>Goodreads</a:t>
            </a:r>
            <a:endParaRPr lang="en-US" sz="24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3785117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5657672" y="1676400"/>
            <a:ext cx="2838628" cy="3624709"/>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132008" y="304800"/>
            <a:ext cx="7411792" cy="584775"/>
          </a:xfrm>
          <a:prstGeom prst="rect">
            <a:avLst/>
          </a:prstGeom>
          <a:noFill/>
        </p:spPr>
        <p:txBody>
          <a:bodyPr wrap="square" rtlCol="0">
            <a:spAutoFit/>
          </a:bodyPr>
          <a:lstStyle/>
          <a:p>
            <a:r>
              <a:rPr lang="en-US" sz="3200" dirty="0" smtClean="0">
                <a:hlinkClick r:id="rId3"/>
              </a:rPr>
              <a:t>Unicorn Thinks He’s Pretty Great Trailer</a:t>
            </a:r>
            <a:endParaRPr lang="en-US" sz="3200" dirty="0"/>
          </a:p>
        </p:txBody>
      </p:sp>
      <p:sp>
        <p:nvSpPr>
          <p:cNvPr id="4" name="TextBox 3"/>
          <p:cNvSpPr txBox="1"/>
          <p:nvPr/>
        </p:nvSpPr>
        <p:spPr>
          <a:xfrm>
            <a:off x="533400" y="1308100"/>
            <a:ext cx="4191000" cy="3785652"/>
          </a:xfrm>
          <a:prstGeom prst="rect">
            <a:avLst/>
          </a:prstGeom>
          <a:noFill/>
        </p:spPr>
        <p:txBody>
          <a:bodyPr wrap="square" rtlCol="0">
            <a:spAutoFit/>
          </a:bodyPr>
          <a:lstStyle/>
          <a:p>
            <a:r>
              <a:rPr lang="en-US" sz="2400" dirty="0" smtClean="0"/>
              <a:t>Things </a:t>
            </a:r>
            <a:r>
              <a:rPr lang="en-US" sz="2400" dirty="0"/>
              <a:t>were just </a:t>
            </a:r>
            <a:r>
              <a:rPr lang="en-US" sz="2400" dirty="0" smtClean="0"/>
              <a:t>fine until Unicorn </a:t>
            </a:r>
            <a:r>
              <a:rPr lang="en-US" sz="2400" dirty="0"/>
              <a:t>showed </a:t>
            </a:r>
            <a:r>
              <a:rPr lang="en-US" sz="2400" dirty="0" smtClean="0"/>
              <a:t>up. So </a:t>
            </a:r>
            <a:r>
              <a:rPr lang="en-US" sz="2400" dirty="0"/>
              <a:t>what if he can </a:t>
            </a:r>
            <a:r>
              <a:rPr lang="en-US" sz="2400" dirty="0" smtClean="0"/>
              <a:t>fly? Or </a:t>
            </a:r>
            <a:r>
              <a:rPr lang="en-US" sz="2400" dirty="0"/>
              <a:t>make it rain </a:t>
            </a:r>
            <a:r>
              <a:rPr lang="en-US" sz="2400" dirty="0" smtClean="0"/>
              <a:t>cupcakes? And </a:t>
            </a:r>
            <a:r>
              <a:rPr lang="en-US" sz="2400" dirty="0"/>
              <a:t>turn stuff into </a:t>
            </a:r>
            <a:r>
              <a:rPr lang="en-US" sz="2400" dirty="0" smtClean="0"/>
              <a:t>gold? Big </a:t>
            </a:r>
            <a:r>
              <a:rPr lang="en-US" sz="2400" dirty="0"/>
              <a:t>deal. </a:t>
            </a:r>
            <a:r>
              <a:rPr lang="en-US" sz="2400" dirty="0" smtClean="0"/>
              <a:t> Goat can </a:t>
            </a:r>
            <a:r>
              <a:rPr lang="en-US" sz="2400" dirty="0"/>
              <a:t>do some cool stuff too, </a:t>
            </a:r>
            <a:r>
              <a:rPr lang="en-US" sz="2400" dirty="0" smtClean="0"/>
              <a:t>like</a:t>
            </a:r>
            <a:r>
              <a:rPr lang="en-US" sz="2400" dirty="0"/>
              <a:t> </a:t>
            </a:r>
            <a:r>
              <a:rPr lang="en-US" sz="2400" dirty="0" smtClean="0"/>
              <a:t>magic tricks and dance.  Can they become friends?</a:t>
            </a:r>
            <a:r>
              <a:rPr lang="en-US" sz="2400" dirty="0"/>
              <a:t/>
            </a:r>
            <a:br>
              <a:rPr lang="en-US" sz="2400" dirty="0"/>
            </a:br>
            <a:r>
              <a:rPr lang="en-US" sz="2400" dirty="0"/>
              <a:t/>
            </a:r>
            <a:br>
              <a:rPr lang="en-US" sz="2400" dirty="0"/>
            </a:br>
            <a:r>
              <a:rPr lang="en-US" sz="2400" dirty="0" smtClean="0"/>
              <a:t>~</a:t>
            </a:r>
            <a:r>
              <a:rPr lang="en-US" sz="2400" dirty="0" err="1" smtClean="0"/>
              <a:t>Goodreads</a:t>
            </a:r>
            <a:endParaRPr lang="en-US" sz="24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332085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5791200" y="1143000"/>
            <a:ext cx="2760069" cy="4171950"/>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304800" y="381000"/>
            <a:ext cx="4953000" cy="584775"/>
          </a:xfrm>
          <a:prstGeom prst="rect">
            <a:avLst/>
          </a:prstGeom>
          <a:noFill/>
        </p:spPr>
        <p:txBody>
          <a:bodyPr wrap="square" rtlCol="0">
            <a:spAutoFit/>
          </a:bodyPr>
          <a:lstStyle/>
          <a:p>
            <a:pPr algn="ctr"/>
            <a:r>
              <a:rPr lang="en-US" sz="3200" dirty="0" smtClean="0">
                <a:hlinkClick r:id="rId3"/>
              </a:rPr>
              <a:t>Counting by 7s Trailer</a:t>
            </a:r>
            <a:endParaRPr lang="en-US" sz="3200" dirty="0"/>
          </a:p>
        </p:txBody>
      </p:sp>
      <p:sp>
        <p:nvSpPr>
          <p:cNvPr id="4" name="TextBox 3"/>
          <p:cNvSpPr txBox="1"/>
          <p:nvPr/>
        </p:nvSpPr>
        <p:spPr>
          <a:xfrm>
            <a:off x="533400" y="1308100"/>
            <a:ext cx="4191000" cy="4893647"/>
          </a:xfrm>
          <a:prstGeom prst="rect">
            <a:avLst/>
          </a:prstGeom>
          <a:noFill/>
        </p:spPr>
        <p:txBody>
          <a:bodyPr wrap="square" rtlCol="0">
            <a:spAutoFit/>
          </a:bodyPr>
          <a:lstStyle/>
          <a:p>
            <a:r>
              <a:rPr lang="en-US" sz="2400" dirty="0"/>
              <a:t>Willow Chance is a twelve-year-old genius, obsessed with nature and diagnosing medical conditions, who finds it comforting to count by 7s. It has never been easy for her to connect with anyone other than her adoptive parents, but that hasn’t kept her from leading a quietly happy life... until </a:t>
            </a:r>
            <a:r>
              <a:rPr lang="en-US" sz="2400" dirty="0" smtClean="0"/>
              <a:t>a tragedy happens.</a:t>
            </a:r>
          </a:p>
          <a:p>
            <a:endParaRPr lang="en-US" sz="2400" dirty="0" smtClean="0"/>
          </a:p>
          <a:p>
            <a:r>
              <a:rPr lang="en-US" sz="2400" dirty="0" smtClean="0"/>
              <a:t>~</a:t>
            </a:r>
            <a:r>
              <a:rPr lang="en-US" sz="2400" dirty="0" err="1" smtClean="0"/>
              <a:t>Goodreads</a:t>
            </a:r>
            <a:endParaRPr lang="en-US" sz="24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910139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04800" y="1066800"/>
            <a:ext cx="3039578" cy="4540250"/>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4356100" y="38100"/>
            <a:ext cx="3733800" cy="584775"/>
          </a:xfrm>
          <a:prstGeom prst="rect">
            <a:avLst/>
          </a:prstGeom>
          <a:noFill/>
        </p:spPr>
        <p:txBody>
          <a:bodyPr wrap="square" rtlCol="0">
            <a:spAutoFit/>
          </a:bodyPr>
          <a:lstStyle/>
          <a:p>
            <a:pPr algn="ctr"/>
            <a:r>
              <a:rPr lang="en-US" sz="3200" dirty="0" smtClean="0">
                <a:hlinkClick r:id="rId3"/>
              </a:rPr>
              <a:t>Doll Bones Trailer</a:t>
            </a:r>
            <a:endParaRPr lang="en-US" sz="3200" dirty="0"/>
          </a:p>
        </p:txBody>
      </p:sp>
      <p:sp>
        <p:nvSpPr>
          <p:cNvPr id="4" name="TextBox 3"/>
          <p:cNvSpPr txBox="1"/>
          <p:nvPr/>
        </p:nvSpPr>
        <p:spPr>
          <a:xfrm>
            <a:off x="3733800" y="662125"/>
            <a:ext cx="5257800" cy="6001643"/>
          </a:xfrm>
          <a:prstGeom prst="rect">
            <a:avLst/>
          </a:prstGeom>
          <a:noFill/>
        </p:spPr>
        <p:txBody>
          <a:bodyPr wrap="square" rtlCol="0">
            <a:spAutoFit/>
          </a:bodyPr>
          <a:lstStyle/>
          <a:p>
            <a:r>
              <a:rPr lang="en-US" sz="2400" dirty="0"/>
              <a:t>Zach, Poppy and Alice have been friends for ever. They love playing with their action figure toys, imagining a magical world of adventure and heroism. But disaster strikes when, without warning, Zach’s father throws out all his toys, </a:t>
            </a:r>
            <a:r>
              <a:rPr lang="en-US" sz="2400" dirty="0" smtClean="0"/>
              <a:t>saying he is too </a:t>
            </a:r>
            <a:r>
              <a:rPr lang="en-US" sz="2400" dirty="0"/>
              <a:t>old for them. </a:t>
            </a:r>
            <a:r>
              <a:rPr lang="en-US" sz="2400" dirty="0" smtClean="0"/>
              <a:t>He decides to stop </a:t>
            </a:r>
            <a:r>
              <a:rPr lang="en-US" sz="2400" dirty="0"/>
              <a:t>being friends with Poppy and Alice. But one night the girls pay Zach a visit, and tell him about a series of mysterious </a:t>
            </a:r>
            <a:r>
              <a:rPr lang="en-US" sz="2400" dirty="0" smtClean="0"/>
              <a:t>occurrences with a china doll. They </a:t>
            </a:r>
            <a:r>
              <a:rPr lang="en-US" sz="2400" dirty="0"/>
              <a:t>must return the doll to where the girl lived, and bury it. Otherwise the three children will be cursed for </a:t>
            </a:r>
            <a:r>
              <a:rPr lang="en-US" sz="2400" dirty="0" smtClean="0"/>
              <a:t>eternity.</a:t>
            </a:r>
          </a:p>
          <a:p>
            <a:r>
              <a:rPr lang="en-US" sz="2400" dirty="0" smtClean="0"/>
              <a:t> </a:t>
            </a:r>
          </a:p>
          <a:p>
            <a:r>
              <a:rPr lang="en-US" sz="2400" dirty="0" smtClean="0"/>
              <a:t>~</a:t>
            </a:r>
            <a:r>
              <a:rPr lang="en-US" sz="2400" dirty="0" err="1" smtClean="0"/>
              <a:t>Goodreads</a:t>
            </a:r>
            <a:endParaRPr lang="en-US" sz="24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5078760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l="15168" r="13846"/>
          <a:stretch/>
        </p:blipFill>
        <p:spPr>
          <a:xfrm>
            <a:off x="6172200" y="1361660"/>
            <a:ext cx="2499576" cy="3858039"/>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381000" y="228600"/>
            <a:ext cx="5105400" cy="584775"/>
          </a:xfrm>
          <a:prstGeom prst="rect">
            <a:avLst/>
          </a:prstGeom>
          <a:noFill/>
        </p:spPr>
        <p:txBody>
          <a:bodyPr wrap="square" rtlCol="0">
            <a:spAutoFit/>
          </a:bodyPr>
          <a:lstStyle/>
          <a:p>
            <a:pPr algn="ctr"/>
            <a:r>
              <a:rPr lang="en-US" sz="3200" dirty="0" smtClean="0">
                <a:hlinkClick r:id="rId3"/>
              </a:rPr>
              <a:t>Gaby, Lost and Found Trailer</a:t>
            </a:r>
            <a:endParaRPr lang="en-US" sz="3200" dirty="0"/>
          </a:p>
        </p:txBody>
      </p:sp>
      <p:sp>
        <p:nvSpPr>
          <p:cNvPr id="4" name="TextBox 3"/>
          <p:cNvSpPr txBox="1"/>
          <p:nvPr/>
        </p:nvSpPr>
        <p:spPr>
          <a:xfrm>
            <a:off x="228600" y="990600"/>
            <a:ext cx="5638800" cy="5262979"/>
          </a:xfrm>
          <a:prstGeom prst="rect">
            <a:avLst/>
          </a:prstGeom>
          <a:noFill/>
        </p:spPr>
        <p:txBody>
          <a:bodyPr wrap="square" rtlCol="0">
            <a:spAutoFit/>
          </a:bodyPr>
          <a:lstStyle/>
          <a:p>
            <a:r>
              <a:rPr lang="en-US" sz="2400" dirty="0"/>
              <a:t>Gaby Ramirez Howard loves volunteering at the local animal shelter. She plays with the kittens, helps to obedience train the dogs, and writes adoption advertisements so that the strays who live there can find their forever homes: places where they'll be loved and cared for, no matter </a:t>
            </a:r>
            <a:r>
              <a:rPr lang="en-US" sz="2400" dirty="0" smtClean="0"/>
              <a:t>what. Gaby </a:t>
            </a:r>
            <a:r>
              <a:rPr lang="en-US" sz="2400" dirty="0"/>
              <a:t>has been feeling like a bit of a stray herself, </a:t>
            </a:r>
            <a:r>
              <a:rPr lang="en-US" sz="2400" dirty="0" smtClean="0"/>
              <a:t>lately</a:t>
            </a:r>
            <a:r>
              <a:rPr lang="en-US" sz="2400" dirty="0"/>
              <a:t> </a:t>
            </a:r>
            <a:r>
              <a:rPr lang="en-US" sz="2400" dirty="0" smtClean="0"/>
              <a:t>with her mom being deported and her dad not paying attention to her.  Find out if the idea of her perfect home comes true for her.</a:t>
            </a:r>
          </a:p>
          <a:p>
            <a:endParaRPr lang="en-US" sz="2400" dirty="0"/>
          </a:p>
          <a:p>
            <a:r>
              <a:rPr lang="en-US" sz="2400" dirty="0" smtClean="0"/>
              <a:t>~</a:t>
            </a:r>
            <a:r>
              <a:rPr lang="en-US" sz="2400" dirty="0" err="1" smtClean="0"/>
              <a:t>Goodreads</a:t>
            </a:r>
            <a:endParaRPr lang="en-US" sz="24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4139238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81000" y="1676400"/>
            <a:ext cx="2362200" cy="3584808"/>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3733800" y="228600"/>
            <a:ext cx="4800600" cy="584775"/>
          </a:xfrm>
          <a:prstGeom prst="rect">
            <a:avLst/>
          </a:prstGeom>
          <a:noFill/>
        </p:spPr>
        <p:txBody>
          <a:bodyPr wrap="square" rtlCol="0">
            <a:spAutoFit/>
          </a:bodyPr>
          <a:lstStyle/>
          <a:p>
            <a:pPr algn="ctr"/>
            <a:r>
              <a:rPr lang="en-US" sz="3200" dirty="0" smtClean="0">
                <a:hlinkClick r:id="rId3"/>
              </a:rPr>
              <a:t>House of Hades Trailer</a:t>
            </a:r>
            <a:endParaRPr lang="en-US" sz="3200" dirty="0"/>
          </a:p>
        </p:txBody>
      </p:sp>
      <p:sp>
        <p:nvSpPr>
          <p:cNvPr id="4" name="TextBox 3"/>
          <p:cNvSpPr txBox="1"/>
          <p:nvPr/>
        </p:nvSpPr>
        <p:spPr>
          <a:xfrm>
            <a:off x="3314700" y="813375"/>
            <a:ext cx="5638800" cy="5632311"/>
          </a:xfrm>
          <a:prstGeom prst="rect">
            <a:avLst/>
          </a:prstGeom>
          <a:noFill/>
        </p:spPr>
        <p:txBody>
          <a:bodyPr wrap="square" rtlCol="0">
            <a:spAutoFit/>
          </a:bodyPr>
          <a:lstStyle/>
          <a:p>
            <a:r>
              <a:rPr lang="en-US" sz="2400" dirty="0"/>
              <a:t>At the conclusion of The Mark of Athena, </a:t>
            </a:r>
            <a:r>
              <a:rPr lang="en-US" sz="2400" dirty="0" err="1"/>
              <a:t>Annabeth</a:t>
            </a:r>
            <a:r>
              <a:rPr lang="en-US" sz="2400" dirty="0"/>
              <a:t> and Percy tumble into a pit leading straight to the Underworld. The other five demigods have to put aside their grief and follow Percy’s instructions to find the mortal side of the Doors of Death. If they can fight their way through the Gaea’s forces, and Percy and </a:t>
            </a:r>
            <a:r>
              <a:rPr lang="en-US" sz="2400" dirty="0" err="1"/>
              <a:t>Annabeth</a:t>
            </a:r>
            <a:r>
              <a:rPr lang="en-US" sz="2400" dirty="0"/>
              <a:t> can survive the House of Hades, then the Seven will be able to seal the Doors both sides and prevent the giants from raising Gaea. But, Leo wonders, if the Doors are sealed, how will Percy and </a:t>
            </a:r>
            <a:r>
              <a:rPr lang="en-US" sz="2400" dirty="0" err="1"/>
              <a:t>Annabeth</a:t>
            </a:r>
            <a:r>
              <a:rPr lang="en-US" sz="2400" dirty="0"/>
              <a:t> be able to escape</a:t>
            </a:r>
            <a:r>
              <a:rPr lang="en-US" sz="2400" dirty="0" smtClean="0"/>
              <a:t>?</a:t>
            </a:r>
          </a:p>
          <a:p>
            <a:endParaRPr lang="en-US" sz="2400" dirty="0" smtClean="0"/>
          </a:p>
          <a:p>
            <a:r>
              <a:rPr lang="en-US" sz="2400" dirty="0" smtClean="0"/>
              <a:t>~</a:t>
            </a:r>
            <a:r>
              <a:rPr lang="en-US" sz="2400" dirty="0" err="1" smtClean="0"/>
              <a:t>Goodreads</a:t>
            </a:r>
            <a:endParaRPr lang="en-US" sz="24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468083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5854700" y="1331218"/>
            <a:ext cx="2676525" cy="3907501"/>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304800" y="190500"/>
            <a:ext cx="5334000" cy="1077218"/>
          </a:xfrm>
          <a:prstGeom prst="rect">
            <a:avLst/>
          </a:prstGeom>
          <a:noFill/>
        </p:spPr>
        <p:txBody>
          <a:bodyPr wrap="square" rtlCol="0">
            <a:spAutoFit/>
          </a:bodyPr>
          <a:lstStyle/>
          <a:p>
            <a:pPr algn="ctr"/>
            <a:r>
              <a:rPr lang="en-US" sz="3200" dirty="0" smtClean="0">
                <a:hlinkClick r:id="rId3"/>
              </a:rPr>
              <a:t>Land of Stories </a:t>
            </a:r>
            <a:br>
              <a:rPr lang="en-US" sz="3200" dirty="0" smtClean="0">
                <a:hlinkClick r:id="rId3"/>
              </a:rPr>
            </a:br>
            <a:r>
              <a:rPr lang="en-US" sz="3200" dirty="0" smtClean="0">
                <a:hlinkClick r:id="rId3"/>
              </a:rPr>
              <a:t>The Wishing Spell Trailer</a:t>
            </a:r>
            <a:endParaRPr lang="en-US" sz="3200" dirty="0"/>
          </a:p>
        </p:txBody>
      </p:sp>
      <p:sp>
        <p:nvSpPr>
          <p:cNvPr id="4" name="TextBox 3"/>
          <p:cNvSpPr txBox="1"/>
          <p:nvPr/>
        </p:nvSpPr>
        <p:spPr>
          <a:xfrm>
            <a:off x="876300" y="1524000"/>
            <a:ext cx="4191000" cy="4524315"/>
          </a:xfrm>
          <a:prstGeom prst="rect">
            <a:avLst/>
          </a:prstGeom>
          <a:noFill/>
        </p:spPr>
        <p:txBody>
          <a:bodyPr wrap="square" rtlCol="0">
            <a:spAutoFit/>
          </a:bodyPr>
          <a:lstStyle/>
          <a:p>
            <a:r>
              <a:rPr lang="en-US" sz="2400" dirty="0" smtClean="0"/>
              <a:t>This is a </a:t>
            </a:r>
            <a:r>
              <a:rPr lang="en-US" sz="2400" dirty="0"/>
              <a:t>tale of twins Alex and </a:t>
            </a:r>
            <a:r>
              <a:rPr lang="en-US" sz="2400" dirty="0" smtClean="0"/>
              <a:t>Conner who through </a:t>
            </a:r>
            <a:r>
              <a:rPr lang="en-US" sz="2400" dirty="0"/>
              <a:t>the mysterious powers of a cherished book of stories, </a:t>
            </a:r>
            <a:r>
              <a:rPr lang="en-US" sz="2400" dirty="0" smtClean="0"/>
              <a:t>leave </a:t>
            </a:r>
            <a:r>
              <a:rPr lang="en-US" sz="2400" dirty="0"/>
              <a:t>their world behind and find themselves in a foreign land full of wonder and magic where they come face-to-face with the fairy tale characters they grew up reading about</a:t>
            </a:r>
            <a:r>
              <a:rPr lang="en-US" sz="2400" dirty="0" smtClean="0"/>
              <a:t>.</a:t>
            </a:r>
          </a:p>
          <a:p>
            <a:endParaRPr lang="en-US" sz="2400" dirty="0" smtClean="0"/>
          </a:p>
          <a:p>
            <a:r>
              <a:rPr lang="en-US" sz="2400" dirty="0" smtClean="0"/>
              <a:t>~</a:t>
            </a:r>
            <a:r>
              <a:rPr lang="en-US" sz="2400" dirty="0" err="1" smtClean="0"/>
              <a:t>Goodreads</a:t>
            </a:r>
            <a:endParaRPr lang="en-US" sz="24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6643395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04800" y="1905000"/>
            <a:ext cx="2210562" cy="3332506"/>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3149600" y="76200"/>
            <a:ext cx="5638800" cy="584775"/>
          </a:xfrm>
          <a:prstGeom prst="rect">
            <a:avLst/>
          </a:prstGeom>
          <a:noFill/>
        </p:spPr>
        <p:txBody>
          <a:bodyPr wrap="square" rtlCol="0">
            <a:spAutoFit/>
          </a:bodyPr>
          <a:lstStyle/>
          <a:p>
            <a:pPr algn="ctr"/>
            <a:r>
              <a:rPr lang="en-US" sz="3200" dirty="0" smtClean="0">
                <a:hlinkClick r:id="rId3"/>
              </a:rPr>
              <a:t>Mr. </a:t>
            </a:r>
            <a:r>
              <a:rPr lang="en-US" sz="3200" dirty="0" err="1" smtClean="0">
                <a:hlinkClick r:id="rId3"/>
              </a:rPr>
              <a:t>Lemoncello’s</a:t>
            </a:r>
            <a:r>
              <a:rPr lang="en-US" sz="3200" dirty="0" smtClean="0">
                <a:hlinkClick r:id="rId3"/>
              </a:rPr>
              <a:t> Library Trailer</a:t>
            </a:r>
            <a:endParaRPr lang="en-US" sz="3200" dirty="0"/>
          </a:p>
        </p:txBody>
      </p:sp>
      <p:sp>
        <p:nvSpPr>
          <p:cNvPr id="4" name="TextBox 3"/>
          <p:cNvSpPr txBox="1"/>
          <p:nvPr/>
        </p:nvSpPr>
        <p:spPr>
          <a:xfrm>
            <a:off x="2971800" y="674250"/>
            <a:ext cx="6019800" cy="6001643"/>
          </a:xfrm>
          <a:prstGeom prst="rect">
            <a:avLst/>
          </a:prstGeom>
          <a:noFill/>
        </p:spPr>
        <p:txBody>
          <a:bodyPr wrap="square" rtlCol="0">
            <a:spAutoFit/>
          </a:bodyPr>
          <a:lstStyle/>
          <a:p>
            <a:r>
              <a:rPr lang="en-US" sz="2400" dirty="0"/>
              <a:t>Kyle </a:t>
            </a:r>
            <a:r>
              <a:rPr lang="en-US" sz="2400" dirty="0" err="1"/>
              <a:t>Keeley</a:t>
            </a:r>
            <a:r>
              <a:rPr lang="en-US" sz="2400" dirty="0"/>
              <a:t> is the class clown, popular with most </a:t>
            </a:r>
            <a:r>
              <a:rPr lang="en-US" sz="2400" dirty="0" smtClean="0"/>
              <a:t>kids, </a:t>
            </a:r>
            <a:r>
              <a:rPr lang="en-US" sz="2400" dirty="0"/>
              <a:t>and </a:t>
            </a:r>
            <a:r>
              <a:rPr lang="en-US" sz="2400" dirty="0" smtClean="0"/>
              <a:t>a big fan </a:t>
            </a:r>
            <a:r>
              <a:rPr lang="en-US" sz="2400" dirty="0"/>
              <a:t>of all games: board games, word games, and particularly video games. His hero, Luigi </a:t>
            </a:r>
            <a:r>
              <a:rPr lang="en-US" sz="2400" dirty="0" err="1"/>
              <a:t>Lemoncello</a:t>
            </a:r>
            <a:r>
              <a:rPr lang="en-US" sz="2400" dirty="0"/>
              <a:t>, the most notorious and creative </a:t>
            </a:r>
            <a:r>
              <a:rPr lang="en-US" sz="2400" dirty="0" smtClean="0"/>
              <a:t>game maker </a:t>
            </a:r>
            <a:r>
              <a:rPr lang="en-US" sz="2400" dirty="0"/>
              <a:t>in the world, just so happens to be the </a:t>
            </a:r>
            <a:r>
              <a:rPr lang="en-US" sz="2400" dirty="0" smtClean="0"/>
              <a:t>genius behind </a:t>
            </a:r>
            <a:r>
              <a:rPr lang="en-US" sz="2400" dirty="0"/>
              <a:t>the building of the new town library.</a:t>
            </a:r>
            <a:br>
              <a:rPr lang="en-US" sz="2400" dirty="0"/>
            </a:br>
            <a:r>
              <a:rPr lang="en-US" sz="2400" dirty="0" smtClean="0"/>
              <a:t>Lucky </a:t>
            </a:r>
            <a:r>
              <a:rPr lang="en-US" sz="2400" dirty="0"/>
              <a:t>Kyle wins a coveted spot to be one of the first 12 kids in the library for an overnight of fun, food, and lots and lots of games. But when morning comes, the doors remain locked. Kyle and the other winners must solve every clue and every secret puzzle to find the hidden escape route. And the stakes are very high.</a:t>
            </a:r>
            <a:br>
              <a:rPr lang="en-US" sz="2400" dirty="0"/>
            </a:br>
            <a:endParaRPr lang="en-US" sz="2400" dirty="0"/>
          </a:p>
          <a:p>
            <a:r>
              <a:rPr lang="en-US" sz="2400" dirty="0" smtClean="0"/>
              <a:t>~</a:t>
            </a:r>
            <a:r>
              <a:rPr lang="en-US" sz="2400" dirty="0" err="1" smtClean="0"/>
              <a:t>Goodreads</a:t>
            </a:r>
            <a:endParaRPr lang="en-US" sz="24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39021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5867400" y="1419452"/>
            <a:ext cx="2428875" cy="3638055"/>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228600" y="152400"/>
            <a:ext cx="5486400" cy="584775"/>
          </a:xfrm>
          <a:prstGeom prst="rect">
            <a:avLst/>
          </a:prstGeom>
          <a:noFill/>
        </p:spPr>
        <p:txBody>
          <a:bodyPr wrap="square" rtlCol="0">
            <a:spAutoFit/>
          </a:bodyPr>
          <a:lstStyle/>
          <a:p>
            <a:pPr algn="ctr"/>
            <a:r>
              <a:rPr lang="en-US" sz="3200" dirty="0" smtClean="0">
                <a:hlinkClick r:id="rId3"/>
              </a:rPr>
              <a:t>Spirit Animals Wild Born Trailer</a:t>
            </a:r>
            <a:endParaRPr lang="en-US" sz="3200" dirty="0"/>
          </a:p>
        </p:txBody>
      </p:sp>
      <p:sp>
        <p:nvSpPr>
          <p:cNvPr id="4" name="TextBox 3"/>
          <p:cNvSpPr txBox="1"/>
          <p:nvPr/>
        </p:nvSpPr>
        <p:spPr>
          <a:xfrm>
            <a:off x="381000" y="1219200"/>
            <a:ext cx="4940300" cy="4893647"/>
          </a:xfrm>
          <a:prstGeom prst="rect">
            <a:avLst/>
          </a:prstGeom>
          <a:noFill/>
        </p:spPr>
        <p:txBody>
          <a:bodyPr wrap="square" rtlCol="0">
            <a:spAutoFit/>
          </a:bodyPr>
          <a:lstStyle/>
          <a:p>
            <a:r>
              <a:rPr lang="en-US" sz="2400" dirty="0"/>
              <a:t>Four children </a:t>
            </a:r>
            <a:r>
              <a:rPr lang="en-US" sz="2400" dirty="0" smtClean="0"/>
              <a:t>become spirit animals - </a:t>
            </a:r>
            <a:r>
              <a:rPr lang="en-US" sz="2400" dirty="0"/>
              <a:t>a wolf, a leopard, a panda, a </a:t>
            </a:r>
            <a:r>
              <a:rPr lang="en-US" sz="2400" dirty="0" smtClean="0"/>
              <a:t>falcon and live in the world of </a:t>
            </a:r>
            <a:r>
              <a:rPr lang="en-US" sz="2400" dirty="0" err="1" smtClean="0"/>
              <a:t>Erdas</a:t>
            </a:r>
            <a:r>
              <a:rPr lang="en-US" sz="2400" dirty="0"/>
              <a:t>, where every child who comes of age must discover if they have a spirit </a:t>
            </a:r>
            <a:r>
              <a:rPr lang="en-US" sz="2400" dirty="0" smtClean="0"/>
              <a:t>animal. </a:t>
            </a:r>
            <a:r>
              <a:rPr lang="en-US" sz="2400" dirty="0"/>
              <a:t>A</a:t>
            </a:r>
            <a:r>
              <a:rPr lang="en-US" sz="2400" dirty="0" smtClean="0"/>
              <a:t> </a:t>
            </a:r>
            <a:r>
              <a:rPr lang="en-US" sz="2400" dirty="0"/>
              <a:t>rare bond between </a:t>
            </a:r>
            <a:r>
              <a:rPr lang="en-US" sz="2400" dirty="0" smtClean="0"/>
              <a:t>the humans </a:t>
            </a:r>
            <a:r>
              <a:rPr lang="en-US" sz="2400" dirty="0"/>
              <a:t>and </a:t>
            </a:r>
            <a:r>
              <a:rPr lang="en-US" sz="2400" dirty="0" smtClean="0"/>
              <a:t>beasts </a:t>
            </a:r>
            <a:r>
              <a:rPr lang="en-US" sz="2400" dirty="0"/>
              <a:t>that </a:t>
            </a:r>
            <a:r>
              <a:rPr lang="en-US" sz="2400" dirty="0" smtClean="0"/>
              <a:t>give them powers. </a:t>
            </a:r>
            <a:r>
              <a:rPr lang="en-US" sz="2400" dirty="0"/>
              <a:t>A dark force has risen from distant and long-forgotten </a:t>
            </a:r>
            <a:r>
              <a:rPr lang="en-US" sz="2400" dirty="0" smtClean="0"/>
              <a:t>lands and now </a:t>
            </a:r>
            <a:r>
              <a:rPr lang="en-US" sz="2400" dirty="0"/>
              <a:t>the fate of </a:t>
            </a:r>
            <a:r>
              <a:rPr lang="en-US" sz="2400" dirty="0" err="1"/>
              <a:t>Erdas</a:t>
            </a:r>
            <a:r>
              <a:rPr lang="en-US" sz="2400" dirty="0"/>
              <a:t> has fallen on the shoulders of four young </a:t>
            </a:r>
            <a:r>
              <a:rPr lang="en-US" sz="2400" dirty="0" smtClean="0"/>
              <a:t>strangers.  </a:t>
            </a:r>
          </a:p>
          <a:p>
            <a:endParaRPr lang="en-US" sz="2400" dirty="0"/>
          </a:p>
          <a:p>
            <a:r>
              <a:rPr lang="en-US" sz="2400" dirty="0" smtClean="0"/>
              <a:t>~</a:t>
            </a:r>
            <a:r>
              <a:rPr lang="en-US" sz="2400" dirty="0" err="1" smtClean="0"/>
              <a:t>Goodreads</a:t>
            </a:r>
            <a:endParaRPr lang="en-US" sz="24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9706998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609600" y="1600200"/>
            <a:ext cx="2447925" cy="3747708"/>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3911600" y="152400"/>
            <a:ext cx="4495800" cy="584775"/>
          </a:xfrm>
          <a:prstGeom prst="rect">
            <a:avLst/>
          </a:prstGeom>
          <a:noFill/>
        </p:spPr>
        <p:txBody>
          <a:bodyPr wrap="square" rtlCol="0">
            <a:spAutoFit/>
          </a:bodyPr>
          <a:lstStyle/>
          <a:p>
            <a:pPr algn="ctr"/>
            <a:r>
              <a:rPr lang="en-US" sz="3200" dirty="0" smtClean="0">
                <a:hlinkClick r:id="rId3"/>
              </a:rPr>
              <a:t>Three Times Lucky Trailer</a:t>
            </a:r>
            <a:endParaRPr lang="en-US" sz="3200" dirty="0"/>
          </a:p>
        </p:txBody>
      </p:sp>
      <p:sp>
        <p:nvSpPr>
          <p:cNvPr id="4" name="TextBox 3"/>
          <p:cNvSpPr txBox="1"/>
          <p:nvPr/>
        </p:nvSpPr>
        <p:spPr>
          <a:xfrm>
            <a:off x="3543300" y="775850"/>
            <a:ext cx="5486400" cy="5632311"/>
          </a:xfrm>
          <a:prstGeom prst="rect">
            <a:avLst/>
          </a:prstGeom>
          <a:noFill/>
        </p:spPr>
        <p:txBody>
          <a:bodyPr wrap="square" rtlCol="0">
            <a:spAutoFit/>
          </a:bodyPr>
          <a:lstStyle/>
          <a:p>
            <a:r>
              <a:rPr lang="en-US" sz="2400" dirty="0"/>
              <a:t>Rising sixth grader Miss Moses </a:t>
            </a:r>
            <a:r>
              <a:rPr lang="en-US" sz="2400" dirty="0" err="1"/>
              <a:t>LoBeau</a:t>
            </a:r>
            <a:r>
              <a:rPr lang="en-US" sz="2400" dirty="0"/>
              <a:t> lives in the small town of Tupelo Landing, NC, where everyone's business is fair game and no secret is sacred. She washed ashore in a hurricane eleven years ago, and she's been making waves ever since. </a:t>
            </a:r>
            <a:r>
              <a:rPr lang="en-US" sz="2400" dirty="0" smtClean="0"/>
              <a:t>She </a:t>
            </a:r>
            <a:r>
              <a:rPr lang="en-US" sz="2400" dirty="0"/>
              <a:t>will protect those she loves with every bit of her strong will and tough attitude. So when a lawman comes to town asking about a murder, Mo and her best friend, Dale Earnhardt Johnson III, set out to uncover the truth in hopes of saving the only family Mo has ever </a:t>
            </a:r>
            <a:r>
              <a:rPr lang="en-US" sz="2400" dirty="0" smtClean="0"/>
              <a:t>known.</a:t>
            </a:r>
          </a:p>
          <a:p>
            <a:endParaRPr lang="en-US" sz="2400" dirty="0" smtClean="0"/>
          </a:p>
          <a:p>
            <a:r>
              <a:rPr lang="en-US" sz="2400" dirty="0" smtClean="0"/>
              <a:t>~</a:t>
            </a:r>
            <a:r>
              <a:rPr lang="en-US" sz="2400" dirty="0" err="1" smtClean="0"/>
              <a:t>Goodreads</a:t>
            </a:r>
            <a:endParaRPr lang="en-US" sz="24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7677223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914400" y="1371600"/>
            <a:ext cx="2822455" cy="3985164"/>
          </a:xfrm>
          <a:prstGeom prst="rect">
            <a:avLst/>
          </a:prstGeom>
          <a:ln w="228600" cap="sq" cmpd="thickThin">
            <a:solidFill>
              <a:srgbClr val="000000"/>
            </a:solidFill>
            <a:prstDash val="solid"/>
            <a:miter lim="800000"/>
          </a:ln>
          <a:effectLst>
            <a:innerShdw blurRad="76200">
              <a:srgbClr val="000000"/>
            </a:innerShdw>
          </a:effectLst>
        </p:spPr>
      </p:pic>
      <p:sp>
        <p:nvSpPr>
          <p:cNvPr id="5" name="TextBox 4">
            <a:hlinkClick r:id="rId3"/>
          </p:cNvPr>
          <p:cNvSpPr txBox="1"/>
          <p:nvPr/>
        </p:nvSpPr>
        <p:spPr>
          <a:xfrm>
            <a:off x="4648200" y="914400"/>
            <a:ext cx="3429000" cy="584775"/>
          </a:xfrm>
          <a:prstGeom prst="rect">
            <a:avLst/>
          </a:prstGeom>
          <a:noFill/>
        </p:spPr>
        <p:txBody>
          <a:bodyPr wrap="square" rtlCol="0">
            <a:spAutoFit/>
          </a:bodyPr>
          <a:lstStyle/>
          <a:p>
            <a:pPr algn="ctr"/>
            <a:r>
              <a:rPr lang="en-US" sz="3200" dirty="0" smtClean="0">
                <a:hlinkClick r:id="rId4"/>
              </a:rPr>
              <a:t>Battle Bunny Trailer</a:t>
            </a:r>
            <a:endParaRPr lang="en-US" sz="3200" dirty="0"/>
          </a:p>
        </p:txBody>
      </p:sp>
      <p:sp>
        <p:nvSpPr>
          <p:cNvPr id="2" name="TextBox 1"/>
          <p:cNvSpPr txBox="1"/>
          <p:nvPr/>
        </p:nvSpPr>
        <p:spPr>
          <a:xfrm>
            <a:off x="4356100" y="1600200"/>
            <a:ext cx="4191000" cy="4893647"/>
          </a:xfrm>
          <a:prstGeom prst="rect">
            <a:avLst/>
          </a:prstGeom>
          <a:noFill/>
        </p:spPr>
        <p:txBody>
          <a:bodyPr wrap="square" rtlCol="0">
            <a:spAutoFit/>
          </a:bodyPr>
          <a:lstStyle/>
          <a:p>
            <a:r>
              <a:rPr lang="en-US" sz="2400" dirty="0"/>
              <a:t>Alex has been given a saccharine, sappy, silly-sweet picture book about Birthday Bunny that his grandma found at a garage sale. Alex isn't interested - until he decides to make the book something he'd actually like to read. So he takes out his pencil, sharpens his creativity, and totally transforms the story!</a:t>
            </a:r>
            <a:br>
              <a:rPr lang="en-US" sz="2400" dirty="0"/>
            </a:br>
            <a:r>
              <a:rPr lang="en-US" sz="2400" dirty="0"/>
              <a:t/>
            </a:r>
            <a:br>
              <a:rPr lang="en-US" sz="2400" dirty="0"/>
            </a:br>
            <a:r>
              <a:rPr lang="en-US" sz="2400" dirty="0" smtClean="0"/>
              <a:t>~</a:t>
            </a:r>
            <a:r>
              <a:rPr lang="en-US" sz="2400" dirty="0" err="1" smtClean="0"/>
              <a:t>Goodreads</a:t>
            </a:r>
            <a:endParaRPr lang="en-US" sz="24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66397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6096000" y="1447800"/>
            <a:ext cx="2452687" cy="3738457"/>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1143000" y="228600"/>
            <a:ext cx="2971800" cy="584775"/>
          </a:xfrm>
          <a:prstGeom prst="rect">
            <a:avLst/>
          </a:prstGeom>
          <a:noFill/>
        </p:spPr>
        <p:txBody>
          <a:bodyPr wrap="square" rtlCol="0">
            <a:spAutoFit/>
          </a:bodyPr>
          <a:lstStyle/>
          <a:p>
            <a:pPr algn="ctr"/>
            <a:r>
              <a:rPr lang="en-US" sz="3200" dirty="0" smtClean="0">
                <a:hlinkClick r:id="rId3"/>
              </a:rPr>
              <a:t>Ungifted Trailer</a:t>
            </a:r>
            <a:endParaRPr lang="en-US" sz="3200" dirty="0"/>
          </a:p>
        </p:txBody>
      </p:sp>
      <p:sp>
        <p:nvSpPr>
          <p:cNvPr id="4" name="TextBox 3"/>
          <p:cNvSpPr txBox="1"/>
          <p:nvPr/>
        </p:nvSpPr>
        <p:spPr>
          <a:xfrm>
            <a:off x="228600" y="986135"/>
            <a:ext cx="5410200" cy="5262979"/>
          </a:xfrm>
          <a:prstGeom prst="rect">
            <a:avLst/>
          </a:prstGeom>
          <a:noFill/>
        </p:spPr>
        <p:txBody>
          <a:bodyPr wrap="square" rtlCol="0">
            <a:spAutoFit/>
          </a:bodyPr>
          <a:lstStyle/>
          <a:p>
            <a:r>
              <a:rPr lang="en-US" sz="2400" dirty="0"/>
              <a:t>The word gifted has never been applied to a kid like Donovan Curtis. It's usually more like </a:t>
            </a:r>
            <a:r>
              <a:rPr lang="en-US" sz="2400" dirty="0" smtClean="0"/>
              <a:t>“don't </a:t>
            </a:r>
            <a:r>
              <a:rPr lang="en-US" sz="2400" dirty="0"/>
              <a:t>try this at home</a:t>
            </a:r>
            <a:r>
              <a:rPr lang="en-US" sz="2400" dirty="0" smtClean="0"/>
              <a:t>.” </a:t>
            </a:r>
            <a:r>
              <a:rPr lang="en-US" sz="2400" dirty="0"/>
              <a:t>So when the troublemaker pulls a major prank at his middle school, he thinks he's finally gone too far. But thanks to a mix-up by one of the administrators, instead of getting in trouble, Donovan is sent to the Academy of Scholastic Distinction (ASD), a special program for gifted and talented students</a:t>
            </a:r>
            <a:r>
              <a:rPr lang="en-US" sz="2400" dirty="0" smtClean="0"/>
              <a:t>.  Lots of adventures follow Donovan as he tries to fit in.</a:t>
            </a:r>
          </a:p>
          <a:p>
            <a:endParaRPr lang="en-US" sz="2400" dirty="0" smtClean="0"/>
          </a:p>
          <a:p>
            <a:r>
              <a:rPr lang="en-US" sz="2400" dirty="0" smtClean="0"/>
              <a:t>~</a:t>
            </a:r>
            <a:r>
              <a:rPr lang="en-US" sz="2400" dirty="0" err="1" smtClean="0"/>
              <a:t>Goodreads</a:t>
            </a:r>
            <a:endParaRPr lang="en-US" sz="24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8120492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57200" y="1828800"/>
            <a:ext cx="2276475" cy="3295650"/>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2933700" y="228600"/>
            <a:ext cx="6096000" cy="584775"/>
          </a:xfrm>
          <a:prstGeom prst="rect">
            <a:avLst/>
          </a:prstGeom>
          <a:noFill/>
        </p:spPr>
        <p:txBody>
          <a:bodyPr wrap="square" rtlCol="0">
            <a:spAutoFit/>
          </a:bodyPr>
          <a:lstStyle/>
          <a:p>
            <a:pPr algn="ctr"/>
            <a:r>
              <a:rPr lang="en-US" sz="3200" dirty="0" smtClean="0">
                <a:hlinkClick r:id="rId3"/>
              </a:rPr>
              <a:t>Wings of Fire The Lost Heir Trailer</a:t>
            </a:r>
            <a:endParaRPr lang="en-US" sz="3200" dirty="0"/>
          </a:p>
        </p:txBody>
      </p:sp>
      <p:sp>
        <p:nvSpPr>
          <p:cNvPr id="4" name="TextBox 3"/>
          <p:cNvSpPr txBox="1"/>
          <p:nvPr/>
        </p:nvSpPr>
        <p:spPr>
          <a:xfrm>
            <a:off x="3200400" y="851475"/>
            <a:ext cx="5829300" cy="5262979"/>
          </a:xfrm>
          <a:prstGeom prst="rect">
            <a:avLst/>
          </a:prstGeom>
          <a:noFill/>
        </p:spPr>
        <p:txBody>
          <a:bodyPr wrap="square" rtlCol="0">
            <a:spAutoFit/>
          </a:bodyPr>
          <a:lstStyle/>
          <a:p>
            <a:r>
              <a:rPr lang="en-US" sz="2400" dirty="0"/>
              <a:t>The lost heir to the </a:t>
            </a:r>
            <a:r>
              <a:rPr lang="en-US" sz="2400" dirty="0" err="1"/>
              <a:t>SeaWing</a:t>
            </a:r>
            <a:r>
              <a:rPr lang="en-US" sz="2400" dirty="0"/>
              <a:t> throne is going home at </a:t>
            </a:r>
            <a:r>
              <a:rPr lang="en-US" sz="2400" dirty="0" smtClean="0"/>
              <a:t>last. She </a:t>
            </a:r>
            <a:r>
              <a:rPr lang="en-US" sz="2400" dirty="0"/>
              <a:t>can’t believe it’s finally happening. Tsunami and her fellow dragonets of destiny are journeying under the water to the great </a:t>
            </a:r>
            <a:r>
              <a:rPr lang="en-US" sz="2400" dirty="0" err="1"/>
              <a:t>SeaWing</a:t>
            </a:r>
            <a:r>
              <a:rPr lang="en-US" sz="2400" dirty="0"/>
              <a:t> Kingdom. Stolen as an egg from the royal hatchery, Tsunami is eager to meet her future subjects and reunite with her mother, Queen </a:t>
            </a:r>
            <a:r>
              <a:rPr lang="en-US" sz="2400" dirty="0" smtClean="0"/>
              <a:t>Coral. But </a:t>
            </a:r>
            <a:r>
              <a:rPr lang="en-US" sz="2400" dirty="0"/>
              <a:t>Tsunami’s triumphant return doesn’t go quite the way she’d imagined. </a:t>
            </a:r>
            <a:r>
              <a:rPr lang="en-US" sz="2400" dirty="0" smtClean="0"/>
              <a:t>The </a:t>
            </a:r>
            <a:r>
              <a:rPr lang="en-US" sz="2400" dirty="0"/>
              <a:t>dragonets came to the </a:t>
            </a:r>
            <a:r>
              <a:rPr lang="en-US" sz="2400" dirty="0" err="1"/>
              <a:t>SeaWings</a:t>
            </a:r>
            <a:r>
              <a:rPr lang="en-US" sz="2400" dirty="0"/>
              <a:t> for protection, but this ocean hides secrets, betrayal—and perhaps even death.</a:t>
            </a:r>
            <a:br>
              <a:rPr lang="en-US" sz="2400" dirty="0"/>
            </a:br>
            <a:endParaRPr lang="en-US" sz="2400" dirty="0" smtClean="0"/>
          </a:p>
          <a:p>
            <a:r>
              <a:rPr lang="en-US" sz="2400" dirty="0" smtClean="0"/>
              <a:t>~</a:t>
            </a:r>
            <a:r>
              <a:rPr lang="en-US" sz="2400" dirty="0" err="1" smtClean="0"/>
              <a:t>Goodreads</a:t>
            </a:r>
            <a:endParaRPr lang="en-US" sz="24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960746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533400" y="609599"/>
            <a:ext cx="8153400" cy="3293209"/>
          </a:xfrm>
          <a:prstGeom prst="rect">
            <a:avLst/>
          </a:prstGeom>
          <a:noFill/>
        </p:spPr>
        <p:txBody>
          <a:bodyPr wrap="square" rtlCol="0">
            <a:spAutoFit/>
          </a:bodyPr>
          <a:lstStyle/>
          <a:p>
            <a:pPr algn="ctr"/>
            <a:r>
              <a:rPr lang="en-US" sz="6000" dirty="0" smtClean="0"/>
              <a:t>REMEMBER TO VOTE BY MARCH 1, 2015!</a:t>
            </a:r>
          </a:p>
          <a:p>
            <a:pPr algn="ctr"/>
            <a:r>
              <a:rPr lang="en-US" sz="4400" dirty="0" smtClean="0"/>
              <a:t>Find the ballot and other CCBA information on the CCIRA web site</a:t>
            </a:r>
            <a:endParaRPr lang="en-US" sz="4400" dirty="0"/>
          </a:p>
        </p:txBody>
      </p:sp>
      <p:pic>
        <p:nvPicPr>
          <p:cNvPr id="2" name="Picture 1"/>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81000" y="3853309"/>
            <a:ext cx="2667000" cy="2667000"/>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27339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5029200" y="1752600"/>
            <a:ext cx="3302000" cy="2857500"/>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939800" y="457200"/>
            <a:ext cx="2971800" cy="584775"/>
          </a:xfrm>
          <a:prstGeom prst="rect">
            <a:avLst/>
          </a:prstGeom>
          <a:noFill/>
        </p:spPr>
        <p:txBody>
          <a:bodyPr wrap="square" rtlCol="0">
            <a:spAutoFit/>
          </a:bodyPr>
          <a:lstStyle/>
          <a:p>
            <a:pPr algn="ctr"/>
            <a:r>
              <a:rPr lang="en-US" sz="3200" dirty="0" smtClean="0">
                <a:hlinkClick r:id="rId3"/>
              </a:rPr>
              <a:t>Bluebird Trailer</a:t>
            </a:r>
            <a:endParaRPr lang="en-US" sz="3200" dirty="0"/>
          </a:p>
        </p:txBody>
      </p:sp>
      <p:sp>
        <p:nvSpPr>
          <p:cNvPr id="4" name="TextBox 3"/>
          <p:cNvSpPr txBox="1"/>
          <p:nvPr/>
        </p:nvSpPr>
        <p:spPr>
          <a:xfrm>
            <a:off x="457200" y="1371600"/>
            <a:ext cx="4191000" cy="3416320"/>
          </a:xfrm>
          <a:prstGeom prst="rect">
            <a:avLst/>
          </a:prstGeom>
          <a:noFill/>
        </p:spPr>
        <p:txBody>
          <a:bodyPr wrap="square" rtlCol="0">
            <a:spAutoFit/>
          </a:bodyPr>
          <a:lstStyle/>
          <a:p>
            <a:r>
              <a:rPr lang="en-US" sz="2400" dirty="0" smtClean="0"/>
              <a:t>This book is about “loneliness</a:t>
            </a:r>
            <a:r>
              <a:rPr lang="en-US" sz="2400" dirty="0"/>
              <a:t>, bullying, and the importance of friendship. R</a:t>
            </a:r>
            <a:r>
              <a:rPr lang="en-US" sz="2400" dirty="0" smtClean="0"/>
              <a:t>eaders follow </a:t>
            </a:r>
            <a:r>
              <a:rPr lang="en-US" sz="2400" dirty="0"/>
              <a:t>the journey of a bluebird as he develops a friendship with a young boy and </a:t>
            </a:r>
            <a:r>
              <a:rPr lang="en-US" sz="2400" dirty="0" smtClean="0"/>
              <a:t>risks </a:t>
            </a:r>
            <a:r>
              <a:rPr lang="en-US" sz="2400" dirty="0"/>
              <a:t>his life to save the boy from harm</a:t>
            </a:r>
            <a:r>
              <a:rPr lang="en-US" sz="2400" dirty="0" smtClean="0"/>
              <a:t>.”</a:t>
            </a:r>
          </a:p>
          <a:p>
            <a:r>
              <a:rPr lang="en-US" sz="2400" dirty="0"/>
              <a:t/>
            </a:r>
            <a:br>
              <a:rPr lang="en-US" sz="2400" dirty="0"/>
            </a:br>
            <a:r>
              <a:rPr lang="en-US" sz="2400" dirty="0" smtClean="0"/>
              <a:t>~</a:t>
            </a:r>
            <a:r>
              <a:rPr lang="en-US" sz="2400" dirty="0" err="1" smtClean="0"/>
              <a:t>Goodreads</a:t>
            </a:r>
            <a:endParaRPr lang="en-US" sz="24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2857066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5715000" y="1676400"/>
            <a:ext cx="2476500" cy="3162300"/>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1066800" y="457200"/>
            <a:ext cx="2971800" cy="584775"/>
          </a:xfrm>
          <a:prstGeom prst="rect">
            <a:avLst/>
          </a:prstGeom>
          <a:noFill/>
        </p:spPr>
        <p:txBody>
          <a:bodyPr wrap="square" rtlCol="0">
            <a:spAutoFit/>
          </a:bodyPr>
          <a:lstStyle/>
          <a:p>
            <a:pPr algn="ctr"/>
            <a:r>
              <a:rPr lang="en-US" sz="3200" dirty="0" smtClean="0">
                <a:hlinkClick r:id="rId3"/>
              </a:rPr>
              <a:t>The Dark Trailer</a:t>
            </a:r>
            <a:endParaRPr lang="en-US" sz="3200" dirty="0"/>
          </a:p>
        </p:txBody>
      </p:sp>
      <p:sp>
        <p:nvSpPr>
          <p:cNvPr id="5" name="TextBox 4"/>
          <p:cNvSpPr txBox="1"/>
          <p:nvPr/>
        </p:nvSpPr>
        <p:spPr>
          <a:xfrm>
            <a:off x="457200" y="1371600"/>
            <a:ext cx="4495800" cy="4154984"/>
          </a:xfrm>
          <a:prstGeom prst="rect">
            <a:avLst/>
          </a:prstGeom>
          <a:noFill/>
        </p:spPr>
        <p:txBody>
          <a:bodyPr wrap="square" rtlCol="0">
            <a:spAutoFit/>
          </a:bodyPr>
          <a:lstStyle/>
          <a:p>
            <a:r>
              <a:rPr lang="en-US" sz="2400" dirty="0"/>
              <a:t>Laszlo is afraid of the dark. The dark is not afraid </a:t>
            </a:r>
            <a:r>
              <a:rPr lang="en-US" sz="2400" dirty="0" smtClean="0"/>
              <a:t>of Laszlo</a:t>
            </a:r>
            <a:r>
              <a:rPr lang="en-US" sz="2400" dirty="0"/>
              <a:t>. </a:t>
            </a:r>
            <a:r>
              <a:rPr lang="en-US" sz="2400" dirty="0" smtClean="0"/>
              <a:t> Laszlo </a:t>
            </a:r>
            <a:r>
              <a:rPr lang="en-US" sz="2400" dirty="0"/>
              <a:t>lives in a house. The dark lives in the basement. </a:t>
            </a:r>
            <a:r>
              <a:rPr lang="en-US" sz="2400" dirty="0" smtClean="0"/>
              <a:t> One </a:t>
            </a:r>
            <a:r>
              <a:rPr lang="en-US" sz="2400" dirty="0"/>
              <a:t>night, the dark comes upstairs to Laszlo's room, and Laszlo goes down to the </a:t>
            </a:r>
            <a:r>
              <a:rPr lang="en-US" sz="2400" dirty="0" smtClean="0"/>
              <a:t>basement. This </a:t>
            </a:r>
            <a:r>
              <a:rPr lang="en-US" sz="2400" dirty="0"/>
              <a:t>is the story of how Laszlo stops being afraid of the dark</a:t>
            </a:r>
            <a:r>
              <a:rPr lang="en-US" sz="2400" dirty="0" smtClean="0"/>
              <a:t>.</a:t>
            </a:r>
          </a:p>
          <a:p>
            <a:endParaRPr lang="en-US" sz="2400" dirty="0" smtClean="0"/>
          </a:p>
          <a:p>
            <a:r>
              <a:rPr lang="en-US" sz="2400" dirty="0" smtClean="0"/>
              <a:t>~</a:t>
            </a:r>
            <a:r>
              <a:rPr lang="en-US" sz="2400" dirty="0" err="1" smtClean="0"/>
              <a:t>Goodreads</a:t>
            </a:r>
            <a:endParaRPr lang="en-US" sz="24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7125165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838200" y="1752600"/>
            <a:ext cx="3175000" cy="3175000"/>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4610100" y="233208"/>
            <a:ext cx="4114800" cy="1077218"/>
          </a:xfrm>
          <a:prstGeom prst="rect">
            <a:avLst/>
          </a:prstGeom>
          <a:noFill/>
        </p:spPr>
        <p:txBody>
          <a:bodyPr wrap="square" rtlCol="0">
            <a:spAutoFit/>
          </a:bodyPr>
          <a:lstStyle/>
          <a:p>
            <a:pPr algn="ctr"/>
            <a:r>
              <a:rPr lang="en-US" sz="3200" dirty="0" smtClean="0">
                <a:hlinkClick r:id="rId3"/>
              </a:rPr>
              <a:t>The Day the Crayons Quit Trailer</a:t>
            </a:r>
            <a:endParaRPr lang="en-US" sz="3200" dirty="0"/>
          </a:p>
        </p:txBody>
      </p:sp>
      <p:sp>
        <p:nvSpPr>
          <p:cNvPr id="5" name="TextBox 4"/>
          <p:cNvSpPr txBox="1"/>
          <p:nvPr/>
        </p:nvSpPr>
        <p:spPr>
          <a:xfrm>
            <a:off x="4635500" y="1631940"/>
            <a:ext cx="4191000" cy="2308324"/>
          </a:xfrm>
          <a:prstGeom prst="rect">
            <a:avLst/>
          </a:prstGeom>
          <a:noFill/>
        </p:spPr>
        <p:txBody>
          <a:bodyPr wrap="square" rtlCol="0">
            <a:spAutoFit/>
          </a:bodyPr>
          <a:lstStyle/>
          <a:p>
            <a:r>
              <a:rPr lang="en-US" sz="2400" dirty="0"/>
              <a:t>Poor Duncan just wants to color. But when he opens his box of crayons, he finds only letters, all saying the same thing: We quit!</a:t>
            </a:r>
            <a:br>
              <a:rPr lang="en-US" sz="2400" dirty="0"/>
            </a:br>
            <a:r>
              <a:rPr lang="en-US" sz="2400" dirty="0"/>
              <a:t/>
            </a:r>
            <a:br>
              <a:rPr lang="en-US" sz="2400" dirty="0"/>
            </a:br>
            <a:r>
              <a:rPr lang="en-US" sz="2400" dirty="0" smtClean="0"/>
              <a:t>~</a:t>
            </a:r>
            <a:r>
              <a:rPr lang="en-US" sz="2400" dirty="0" err="1" smtClean="0"/>
              <a:t>Goodreads</a:t>
            </a:r>
            <a:endParaRPr lang="en-US" sz="24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79350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5105400" y="1916180"/>
            <a:ext cx="3302000" cy="2959100"/>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914400" y="533400"/>
            <a:ext cx="2971800" cy="584775"/>
          </a:xfrm>
          <a:prstGeom prst="rect">
            <a:avLst/>
          </a:prstGeom>
          <a:noFill/>
        </p:spPr>
        <p:txBody>
          <a:bodyPr wrap="square" rtlCol="0">
            <a:spAutoFit/>
          </a:bodyPr>
          <a:lstStyle/>
          <a:p>
            <a:pPr algn="ctr"/>
            <a:r>
              <a:rPr lang="en-US" sz="3200" dirty="0" smtClean="0">
                <a:hlinkClick r:id="rId3"/>
              </a:rPr>
              <a:t>Journey Trailer</a:t>
            </a:r>
            <a:endParaRPr lang="en-US" sz="3200" dirty="0"/>
          </a:p>
        </p:txBody>
      </p:sp>
      <p:sp>
        <p:nvSpPr>
          <p:cNvPr id="4" name="TextBox 3"/>
          <p:cNvSpPr txBox="1"/>
          <p:nvPr/>
        </p:nvSpPr>
        <p:spPr>
          <a:xfrm>
            <a:off x="457200" y="1371600"/>
            <a:ext cx="4191000" cy="4524315"/>
          </a:xfrm>
          <a:prstGeom prst="rect">
            <a:avLst/>
          </a:prstGeom>
          <a:noFill/>
        </p:spPr>
        <p:txBody>
          <a:bodyPr wrap="square" rtlCol="0">
            <a:spAutoFit/>
          </a:bodyPr>
          <a:lstStyle/>
          <a:p>
            <a:r>
              <a:rPr lang="en-US" sz="2400" dirty="0"/>
              <a:t>A lonely girl draws a magic door on her bedroom wall and through it escapes into a world where wonder, adventure, and danger abound. Red marker in hand, she creates a boat, a balloon, and a flying carpet that carry her on a spectacular journey toward an uncertain destiny. </a:t>
            </a:r>
            <a:endParaRPr lang="en-US" sz="2400" dirty="0" smtClean="0"/>
          </a:p>
          <a:p>
            <a:endParaRPr lang="en-US" sz="2400" dirty="0" smtClean="0"/>
          </a:p>
          <a:p>
            <a:r>
              <a:rPr lang="en-US" sz="2400" dirty="0" smtClean="0"/>
              <a:t>~</a:t>
            </a:r>
            <a:r>
              <a:rPr lang="en-US" sz="2400" dirty="0" err="1" smtClean="0"/>
              <a:t>Goodreads</a:t>
            </a:r>
            <a:endParaRPr lang="en-US" sz="24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350040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04800" y="1828800"/>
            <a:ext cx="4038600" cy="3314700"/>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4724400" y="533400"/>
            <a:ext cx="4038600" cy="584775"/>
          </a:xfrm>
          <a:prstGeom prst="rect">
            <a:avLst/>
          </a:prstGeom>
          <a:noFill/>
        </p:spPr>
        <p:txBody>
          <a:bodyPr wrap="square" rtlCol="0">
            <a:spAutoFit/>
          </a:bodyPr>
          <a:lstStyle/>
          <a:p>
            <a:pPr algn="ctr"/>
            <a:r>
              <a:rPr lang="en-US" sz="3200" dirty="0" smtClean="0">
                <a:hlinkClick r:id="rId3"/>
              </a:rPr>
              <a:t>Lucky </a:t>
            </a:r>
            <a:r>
              <a:rPr lang="en-US" sz="3200" dirty="0">
                <a:hlinkClick r:id="rId3"/>
              </a:rPr>
              <a:t>D</a:t>
            </a:r>
            <a:r>
              <a:rPr lang="en-US" sz="3200" dirty="0" smtClean="0">
                <a:hlinkClick r:id="rId3"/>
              </a:rPr>
              <a:t>ucklings Trailer</a:t>
            </a:r>
            <a:endParaRPr lang="en-US" sz="3200" dirty="0"/>
          </a:p>
        </p:txBody>
      </p:sp>
      <p:sp>
        <p:nvSpPr>
          <p:cNvPr id="4" name="TextBox 3"/>
          <p:cNvSpPr txBox="1"/>
          <p:nvPr/>
        </p:nvSpPr>
        <p:spPr>
          <a:xfrm>
            <a:off x="4648200" y="1344126"/>
            <a:ext cx="4191000" cy="5262979"/>
          </a:xfrm>
          <a:prstGeom prst="rect">
            <a:avLst/>
          </a:prstGeom>
          <a:noFill/>
        </p:spPr>
        <p:txBody>
          <a:bodyPr wrap="square" rtlCol="0">
            <a:spAutoFit/>
          </a:bodyPr>
          <a:lstStyle/>
          <a:p>
            <a:r>
              <a:rPr lang="en-US" sz="2400" dirty="0"/>
              <a:t>Early one morning, Mama Duck takes her babies for a walk. They follow safely behind her as they leave their pond, waddle through the park, and stop in the little sunlit town's parking lot for yummy breakfast. </a:t>
            </a:r>
            <a:br>
              <a:rPr lang="en-US" sz="2400" dirty="0"/>
            </a:br>
            <a:r>
              <a:rPr lang="en-US" sz="2400" dirty="0"/>
              <a:t>But one by one, Mama's little ducklings get separated when they disappear into the slats of the town's storm drain</a:t>
            </a:r>
            <a:r>
              <a:rPr lang="en-US" sz="2400" dirty="0" smtClean="0"/>
              <a:t>.  Will they be saved? </a:t>
            </a:r>
          </a:p>
          <a:p>
            <a:r>
              <a:rPr lang="en-US" sz="2400" dirty="0"/>
              <a:t/>
            </a:r>
            <a:br>
              <a:rPr lang="en-US" sz="2400" dirty="0"/>
            </a:br>
            <a:r>
              <a:rPr lang="en-US" sz="2400" dirty="0"/>
              <a:t>~</a:t>
            </a:r>
            <a:r>
              <a:rPr lang="en-US" sz="2400" dirty="0" err="1" smtClean="0"/>
              <a:t>Goodreads</a:t>
            </a:r>
            <a:endParaRPr lang="en-US" sz="24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5551814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5600699" y="1676400"/>
            <a:ext cx="3256121" cy="3276600"/>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304800" y="381000"/>
            <a:ext cx="4800600" cy="584775"/>
          </a:xfrm>
          <a:prstGeom prst="rect">
            <a:avLst/>
          </a:prstGeom>
          <a:noFill/>
        </p:spPr>
        <p:txBody>
          <a:bodyPr wrap="square" rtlCol="0">
            <a:spAutoFit/>
          </a:bodyPr>
          <a:lstStyle/>
          <a:p>
            <a:pPr algn="ctr"/>
            <a:r>
              <a:rPr lang="en-US" sz="3200" dirty="0" smtClean="0">
                <a:hlinkClick r:id="rId3"/>
              </a:rPr>
              <a:t>Mr. Tiger Goes Wild Trailer</a:t>
            </a:r>
            <a:endParaRPr lang="en-US" sz="3200" dirty="0"/>
          </a:p>
        </p:txBody>
      </p:sp>
      <p:sp>
        <p:nvSpPr>
          <p:cNvPr id="4" name="TextBox 3"/>
          <p:cNvSpPr txBox="1"/>
          <p:nvPr/>
        </p:nvSpPr>
        <p:spPr>
          <a:xfrm>
            <a:off x="457200" y="1371600"/>
            <a:ext cx="4191000" cy="3785652"/>
          </a:xfrm>
          <a:prstGeom prst="rect">
            <a:avLst/>
          </a:prstGeom>
          <a:noFill/>
        </p:spPr>
        <p:txBody>
          <a:bodyPr wrap="square" rtlCol="0">
            <a:spAutoFit/>
          </a:bodyPr>
          <a:lstStyle/>
          <a:p>
            <a:r>
              <a:rPr lang="en-US" sz="2400" dirty="0"/>
              <a:t>Are you bored with being so proper? </a:t>
            </a:r>
            <a:r>
              <a:rPr lang="en-US" sz="2400" dirty="0" smtClean="0"/>
              <a:t>Do </a:t>
            </a:r>
            <a:r>
              <a:rPr lang="en-US" sz="2400" dirty="0"/>
              <a:t>you want to have more fun? </a:t>
            </a:r>
            <a:r>
              <a:rPr lang="en-US" sz="2400" dirty="0" smtClean="0"/>
              <a:t>Mr</a:t>
            </a:r>
            <a:r>
              <a:rPr lang="en-US" sz="2400" dirty="0"/>
              <a:t>.</a:t>
            </a:r>
            <a:r>
              <a:rPr lang="en-US" sz="2400" dirty="0" smtClean="0"/>
              <a:t> </a:t>
            </a:r>
            <a:r>
              <a:rPr lang="en-US" sz="2400" dirty="0"/>
              <a:t>Tiger knows exactly how you feel. So he decides to go wild. </a:t>
            </a:r>
            <a:r>
              <a:rPr lang="en-US" sz="2400" dirty="0" smtClean="0"/>
              <a:t>But </a:t>
            </a:r>
            <a:r>
              <a:rPr lang="en-US" sz="2400" dirty="0"/>
              <a:t>does he go too far? </a:t>
            </a:r>
            <a:r>
              <a:rPr lang="en-US" sz="2400" dirty="0" smtClean="0"/>
              <a:t>There </a:t>
            </a:r>
            <a:r>
              <a:rPr lang="en-US" sz="2400" dirty="0"/>
              <a:t>is a time and place for everything...even going wild</a:t>
            </a:r>
            <a:r>
              <a:rPr lang="en-US" sz="2400" dirty="0" smtClean="0"/>
              <a:t>.</a:t>
            </a:r>
          </a:p>
          <a:p>
            <a:endParaRPr lang="en-US" sz="2400" dirty="0" smtClean="0"/>
          </a:p>
          <a:p>
            <a:r>
              <a:rPr lang="en-US" sz="2400" dirty="0" smtClean="0"/>
              <a:t>~</a:t>
            </a:r>
            <a:r>
              <a:rPr lang="en-US" sz="2400" dirty="0" err="1" smtClean="0"/>
              <a:t>Goodreads</a:t>
            </a:r>
            <a:endParaRPr lang="en-US" sz="24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090189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57200" y="1447800"/>
            <a:ext cx="3541542" cy="2895600"/>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4953000" y="533400"/>
            <a:ext cx="3810000" cy="584775"/>
          </a:xfrm>
          <a:prstGeom prst="rect">
            <a:avLst/>
          </a:prstGeom>
          <a:noFill/>
        </p:spPr>
        <p:txBody>
          <a:bodyPr wrap="square" rtlCol="0">
            <a:spAutoFit/>
          </a:bodyPr>
          <a:lstStyle/>
          <a:p>
            <a:pPr algn="ctr"/>
            <a:r>
              <a:rPr lang="en-US" sz="3200" dirty="0" smtClean="0">
                <a:hlinkClick r:id="rId3"/>
              </a:rPr>
              <a:t>Mr. </a:t>
            </a:r>
            <a:r>
              <a:rPr lang="en-US" sz="3200" dirty="0" err="1" smtClean="0">
                <a:hlinkClick r:id="rId3"/>
              </a:rPr>
              <a:t>Wuffles</a:t>
            </a:r>
            <a:r>
              <a:rPr lang="en-US" sz="3200" dirty="0" smtClean="0">
                <a:hlinkClick r:id="rId3"/>
              </a:rPr>
              <a:t>! Trailer</a:t>
            </a:r>
            <a:endParaRPr lang="en-US" sz="3200" dirty="0"/>
          </a:p>
        </p:txBody>
      </p:sp>
      <p:sp>
        <p:nvSpPr>
          <p:cNvPr id="5" name="TextBox 4"/>
          <p:cNvSpPr txBox="1"/>
          <p:nvPr/>
        </p:nvSpPr>
        <p:spPr>
          <a:xfrm>
            <a:off x="4572000" y="1295400"/>
            <a:ext cx="4191000" cy="4524315"/>
          </a:xfrm>
          <a:prstGeom prst="rect">
            <a:avLst/>
          </a:prstGeom>
          <a:noFill/>
        </p:spPr>
        <p:txBody>
          <a:bodyPr wrap="square" rtlCol="0">
            <a:spAutoFit/>
          </a:bodyPr>
          <a:lstStyle/>
          <a:p>
            <a:r>
              <a:rPr lang="en-US" sz="2400" dirty="0"/>
              <a:t>A</a:t>
            </a:r>
            <a:r>
              <a:rPr lang="en-US" sz="2400" dirty="0" smtClean="0"/>
              <a:t> </a:t>
            </a:r>
            <a:r>
              <a:rPr lang="en-US" sz="2400" dirty="0"/>
              <a:t>cat named Mr. </a:t>
            </a:r>
            <a:r>
              <a:rPr lang="en-US" sz="2400" dirty="0" err="1"/>
              <a:t>Wuffles</a:t>
            </a:r>
            <a:r>
              <a:rPr lang="en-US" sz="2400" dirty="0"/>
              <a:t> doesn't care about toy mice or toy goldfish. He’s </a:t>
            </a:r>
            <a:r>
              <a:rPr lang="en-US" sz="2400" i="1" dirty="0"/>
              <a:t>much</a:t>
            </a:r>
            <a:r>
              <a:rPr lang="en-US" sz="2400" dirty="0"/>
              <a:t> more interested in playing with a little spaceship full of actual aliens—but the ship wasn't designed for this kind of rough treatment. Between motion sickness and damaged equipment, the aliens are in deep </a:t>
            </a:r>
            <a:r>
              <a:rPr lang="en-US" sz="2400" dirty="0" smtClean="0"/>
              <a:t>trouble.</a:t>
            </a:r>
          </a:p>
          <a:p>
            <a:endParaRPr lang="en-US" sz="2400" dirty="0"/>
          </a:p>
          <a:p>
            <a:r>
              <a:rPr lang="en-US" sz="2400" dirty="0" smtClean="0"/>
              <a:t>~</a:t>
            </a:r>
            <a:r>
              <a:rPr lang="en-US" sz="2400" dirty="0" err="1" smtClean="0"/>
              <a:t>Goodreads</a:t>
            </a:r>
            <a:endParaRPr lang="en-US" sz="24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9924503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TotalTime>
  <Words>1668</Words>
  <Application>Microsoft Macintosh PowerPoint</Application>
  <PresentationFormat>On-screen Show (4:3)</PresentationFormat>
  <Paragraphs>73</Paragraphs>
  <Slides>22</Slides>
  <Notes>0</Notes>
  <HiddenSlides>0</HiddenSlides>
  <MMClips>0</MMClips>
  <ScaleCrop>false</ScaleCrop>
  <HeadingPairs>
    <vt:vector size="4" baseType="variant">
      <vt:variant>
        <vt:lpstr>Design Template</vt:lpstr>
      </vt:variant>
      <vt:variant>
        <vt:i4>1</vt:i4>
      </vt:variant>
      <vt:variant>
        <vt:lpstr>Slide Titles</vt:lpstr>
      </vt:variant>
      <vt:variant>
        <vt:i4>22</vt:i4>
      </vt:variant>
    </vt:vector>
  </HeadingPairs>
  <TitlesOfParts>
    <vt:vector size="23" baseType="lpstr">
      <vt:lpstr>Office Theme</vt:lpstr>
      <vt:lpstr>Colorado Children’s Book Awards  2015</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Company>Jeffco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CCBA 2015</dc:title>
  <dc:creator>User</dc:creator>
  <cp:lastModifiedBy>Marcie Haloin</cp:lastModifiedBy>
  <cp:revision>61</cp:revision>
  <dcterms:created xsi:type="dcterms:W3CDTF">2014-10-17T11:58:02Z</dcterms:created>
  <dcterms:modified xsi:type="dcterms:W3CDTF">2014-10-17T12:00:26Z</dcterms:modified>
</cp:coreProperties>
</file>